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</p:sldMasterIdLst>
  <p:notesMasterIdLst>
    <p:notesMasterId r:id="rId26"/>
  </p:notesMasterIdLst>
  <p:sldIdLst>
    <p:sldId id="256" r:id="rId2"/>
    <p:sldId id="303" r:id="rId3"/>
    <p:sldId id="304" r:id="rId4"/>
    <p:sldId id="305" r:id="rId5"/>
    <p:sldId id="323" r:id="rId6"/>
    <p:sldId id="324" r:id="rId7"/>
    <p:sldId id="322" r:id="rId8"/>
    <p:sldId id="306" r:id="rId9"/>
    <p:sldId id="307" r:id="rId10"/>
    <p:sldId id="308" r:id="rId11"/>
    <p:sldId id="309" r:id="rId12"/>
    <p:sldId id="310" r:id="rId13"/>
    <p:sldId id="311" r:id="rId14"/>
    <p:sldId id="312" r:id="rId15"/>
    <p:sldId id="313" r:id="rId16"/>
    <p:sldId id="314" r:id="rId17"/>
    <p:sldId id="315" r:id="rId18"/>
    <p:sldId id="316" r:id="rId19"/>
    <p:sldId id="317" r:id="rId20"/>
    <p:sldId id="318" r:id="rId21"/>
    <p:sldId id="319" r:id="rId22"/>
    <p:sldId id="320" r:id="rId23"/>
    <p:sldId id="321" r:id="rId24"/>
    <p:sldId id="302" r:id="rId25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93" autoAdjust="0"/>
    <p:restoredTop sz="94660"/>
  </p:normalViewPr>
  <p:slideViewPr>
    <p:cSldViewPr>
      <p:cViewPr varScale="1">
        <p:scale>
          <a:sx n="72" d="100"/>
          <a:sy n="72" d="100"/>
        </p:scale>
        <p:origin x="-582" y="-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92" d="100"/>
          <a:sy n="92" d="100"/>
        </p:scale>
        <p:origin x="-3768" y="-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9.wmf"/><Relationship Id="rId1" Type="http://schemas.openxmlformats.org/officeDocument/2006/relationships/image" Target="../media/image8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4A6F3147-B3C0-4B2A-B964-AB106F786BE1}" type="datetimeFigureOut">
              <a:rPr lang="en-US"/>
              <a:pPr>
                <a:defRPr/>
              </a:pPr>
              <a:t>4/11/2014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CA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CA" noProof="0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1BF7B1FF-DFE5-4B27-8E0E-F1DDF2FB76BC}" type="slidenum">
              <a:rPr lang="en-CA"/>
              <a:pPr>
                <a:defRPr/>
              </a:pPr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9561097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CA" smtClean="0"/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E6226FB-55D5-4CAA-90EF-D8DC53E1A20F}" type="slidenum">
              <a:rPr lang="en-CA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</a:t>
            </a:fld>
            <a:endParaRPr lang="en-CA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277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B7F5C02-07F2-4E15-B85A-F6338D1F949B}" type="slidenum">
              <a:rPr lang="en-CA" smtClean="0"/>
              <a:pPr>
                <a:defRPr/>
              </a:pPr>
              <a:t>10</a:t>
            </a:fld>
            <a:endParaRPr lang="en-CA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379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4974693-709B-4E19-AE6C-B25260208D63}" type="slidenum">
              <a:rPr lang="en-CA" smtClean="0"/>
              <a:pPr>
                <a:defRPr/>
              </a:pPr>
              <a:t>11</a:t>
            </a:fld>
            <a:endParaRPr lang="en-CA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C856ED8-4046-4F5D-A17B-0D098F5B9C9F}" type="slidenum">
              <a:rPr lang="en-CA" smtClean="0"/>
              <a:pPr>
                <a:defRPr/>
              </a:pPr>
              <a:t>12</a:t>
            </a:fld>
            <a:endParaRPr lang="en-CA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584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4F00D07-A4B3-4DAB-BB72-A6EA491E101F}" type="slidenum">
              <a:rPr lang="en-CA" smtClean="0"/>
              <a:pPr>
                <a:defRPr/>
              </a:pPr>
              <a:t>13</a:t>
            </a:fld>
            <a:endParaRPr lang="en-CA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686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92C46D1-F6B9-416A-9BD1-3A58E6ED3403}" type="slidenum">
              <a:rPr lang="en-CA" smtClean="0"/>
              <a:pPr>
                <a:defRPr/>
              </a:pPr>
              <a:t>14</a:t>
            </a:fld>
            <a:endParaRPr lang="en-CA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789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54B3B5B-0F92-4DFC-AECD-7B86D9EACEEA}" type="slidenum">
              <a:rPr lang="en-CA" smtClean="0"/>
              <a:pPr>
                <a:defRPr/>
              </a:pPr>
              <a:t>15</a:t>
            </a:fld>
            <a:endParaRPr lang="en-CA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5CDC3B2-A5C5-4F60-95A0-375663778858}" type="slidenum">
              <a:rPr lang="en-CA" smtClean="0"/>
              <a:pPr>
                <a:defRPr/>
              </a:pPr>
              <a:t>16</a:t>
            </a:fld>
            <a:endParaRPr lang="en-CA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993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E5D2152-7E92-41B4-809B-1D55A73D47AF}" type="slidenum">
              <a:rPr lang="en-CA" smtClean="0"/>
              <a:pPr>
                <a:defRPr/>
              </a:pPr>
              <a:t>17</a:t>
            </a:fld>
            <a:endParaRPr lang="en-CA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EA8602A-53A7-4CD1-AE89-26596F56BD61}" type="slidenum">
              <a:rPr lang="en-CA" smtClean="0"/>
              <a:pPr>
                <a:defRPr/>
              </a:pPr>
              <a:t>18</a:t>
            </a:fld>
            <a:endParaRPr lang="en-CA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198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05AAB58-3EE6-45F5-ABE2-6645B9280337}" type="slidenum">
              <a:rPr lang="en-CA" smtClean="0"/>
              <a:pPr>
                <a:defRPr/>
              </a:pPr>
              <a:t>19</a:t>
            </a:fld>
            <a:endParaRPr lang="en-CA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65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3F96428-2CA2-41B6-B861-58D7D7F15B10}" type="slidenum">
              <a:rPr lang="en-CA" smtClean="0"/>
              <a:pPr>
                <a:defRPr/>
              </a:pPr>
              <a:t>2</a:t>
            </a:fld>
            <a:endParaRPr lang="en-CA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30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0F61515-CAB8-4718-8FB5-F23288C25ABD}" type="slidenum">
              <a:rPr lang="en-CA" smtClean="0"/>
              <a:pPr>
                <a:defRPr/>
              </a:pPr>
              <a:t>20</a:t>
            </a:fld>
            <a:endParaRPr lang="en-CA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403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5A62837-5E13-486B-B26D-F673E35CCB91}" type="slidenum">
              <a:rPr lang="en-CA" smtClean="0"/>
              <a:pPr>
                <a:defRPr/>
              </a:pPr>
              <a:t>21</a:t>
            </a:fld>
            <a:endParaRPr lang="en-CA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50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DAB1908-B6BF-4869-860A-2828E38733A5}" type="slidenum">
              <a:rPr lang="en-CA" smtClean="0"/>
              <a:pPr>
                <a:defRPr/>
              </a:pPr>
              <a:t>22</a:t>
            </a:fld>
            <a:endParaRPr lang="en-CA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608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CAB5728-1C44-4FCA-A765-A6B5F71B0F69}" type="slidenum">
              <a:rPr lang="en-CA" smtClean="0"/>
              <a:pPr>
                <a:defRPr/>
              </a:pPr>
              <a:t>23</a:t>
            </a:fld>
            <a:endParaRPr lang="en-CA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704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8AB88D8-AB5F-48DB-98E9-EEBC0B734597}" type="slidenum">
              <a:rPr lang="en-CA" smtClean="0"/>
              <a:pPr>
                <a:defRPr/>
              </a:pPr>
              <a:t>24</a:t>
            </a:fld>
            <a:endParaRPr lang="en-CA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867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EE3E96C-9D15-4B66-B45A-1B9A7B7D0385}" type="slidenum">
              <a:rPr lang="en-CA" smtClean="0"/>
              <a:pPr>
                <a:defRPr/>
              </a:pPr>
              <a:t>3</a:t>
            </a:fld>
            <a:endParaRPr lang="en-CA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6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A933CA7-5366-4999-8442-8ABBC7A6616E}" type="slidenum">
              <a:rPr lang="en-CA" smtClean="0"/>
              <a:pPr>
                <a:defRPr/>
              </a:pPr>
              <a:t>4</a:t>
            </a:fld>
            <a:endParaRPr lang="en-CA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6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A933CA7-5366-4999-8442-8ABBC7A6616E}" type="slidenum">
              <a:rPr lang="en-CA" smtClean="0"/>
              <a:pPr>
                <a:defRPr/>
              </a:pPr>
              <a:t>5</a:t>
            </a:fld>
            <a:endParaRPr lang="en-CA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6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A933CA7-5366-4999-8442-8ABBC7A6616E}" type="slidenum">
              <a:rPr lang="en-CA" smtClean="0"/>
              <a:pPr>
                <a:defRPr/>
              </a:pPr>
              <a:t>6</a:t>
            </a:fld>
            <a:endParaRPr lang="en-CA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6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A933CA7-5366-4999-8442-8ABBC7A6616E}" type="slidenum">
              <a:rPr lang="en-CA" smtClean="0"/>
              <a:pPr>
                <a:defRPr/>
              </a:pPr>
              <a:t>7</a:t>
            </a:fld>
            <a:endParaRPr lang="en-CA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2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91025BA-FA7C-436D-A4B8-DF1BAE693B1D}" type="slidenum">
              <a:rPr lang="en-CA" smtClean="0"/>
              <a:pPr>
                <a:defRPr/>
              </a:pPr>
              <a:t>8</a:t>
            </a:fld>
            <a:endParaRPr lang="en-CA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174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C044BE1-FEFF-4677-83E8-B42F5155955B}" type="slidenum">
              <a:rPr lang="en-CA" smtClean="0"/>
              <a:pPr>
                <a:defRPr/>
              </a:pPr>
              <a:t>9</a:t>
            </a:fld>
            <a:endParaRPr lang="en-CA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 smtClean="0"/>
              <a:t>Click to edit Master title style</a:t>
            </a:r>
            <a:endParaRPr lang="en-CA" dirty="0"/>
          </a:p>
        </p:txBody>
      </p:sp>
      <p:sp>
        <p:nvSpPr>
          <p:cNvPr id="6" name="Text Box 14"/>
          <p:cNvSpPr txBox="1">
            <a:spLocks noChangeArrowheads="1"/>
          </p:cNvSpPr>
          <p:nvPr userDrawn="1"/>
        </p:nvSpPr>
        <p:spPr bwMode="auto">
          <a:xfrm>
            <a:off x="3779838" y="260350"/>
            <a:ext cx="5040312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25400" dir="2700000" algn="tl" rotWithShape="0">
              <a:prstClr val="black"/>
            </a:outerShdw>
          </a:effectLst>
        </p:spPr>
        <p:txBody>
          <a:bodyPr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ECE 250 </a:t>
            </a:r>
            <a:r>
              <a:rPr lang="en-US" sz="2000" i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Algorithms and Data Structures</a:t>
            </a:r>
          </a:p>
        </p:txBody>
      </p:sp>
      <p:sp>
        <p:nvSpPr>
          <p:cNvPr id="7" name="Text Box 14"/>
          <p:cNvSpPr txBox="1">
            <a:spLocks noChangeArrowheads="1"/>
          </p:cNvSpPr>
          <p:nvPr userDrawn="1"/>
        </p:nvSpPr>
        <p:spPr bwMode="auto">
          <a:xfrm>
            <a:off x="5472113" y="4365625"/>
            <a:ext cx="3671887" cy="2270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25400" dir="2700000" algn="tl" rotWithShape="0">
              <a:prstClr val="black"/>
            </a:outerShdw>
          </a:effectLst>
        </p:spPr>
        <p:txBody>
          <a:bodyPr>
            <a:spAutoFit/>
          </a:bodyPr>
          <a:lstStyle/>
          <a:p>
            <a:pPr defTabSz="457200">
              <a:spcBef>
                <a:spcPct val="20000"/>
              </a:spcBef>
              <a:defRPr/>
            </a:pPr>
            <a:r>
              <a:rPr lang="en-US" sz="1200" b="1" kern="0" dirty="0">
                <a:solidFill>
                  <a:srgbClr val="FFFFFF"/>
                </a:solidFill>
                <a:latin typeface="Arial" pitchFamily="34" charset="0"/>
                <a:ea typeface="ＭＳ Ｐゴシック" charset="-128"/>
                <a:cs typeface="Arial" pitchFamily="34" charset="0"/>
              </a:rPr>
              <a:t>Douglas Wilhelm Harder, </a:t>
            </a:r>
            <a:r>
              <a:rPr lang="en-US" sz="1200" b="1" kern="0" dirty="0" err="1">
                <a:solidFill>
                  <a:srgbClr val="FFFFFF"/>
                </a:solidFill>
                <a:latin typeface="Arial" pitchFamily="34" charset="0"/>
                <a:ea typeface="ＭＳ Ｐゴシック" charset="-128"/>
                <a:cs typeface="Arial" pitchFamily="34" charset="0"/>
              </a:rPr>
              <a:t>M.Math</a:t>
            </a:r>
            <a:r>
              <a:rPr lang="en-US" sz="1200" b="1" kern="0" dirty="0">
                <a:solidFill>
                  <a:srgbClr val="FFFFFF"/>
                </a:solidFill>
                <a:latin typeface="Arial" pitchFamily="34" charset="0"/>
                <a:ea typeface="ＭＳ Ｐゴシック" charset="-128"/>
                <a:cs typeface="Arial" pitchFamily="34" charset="0"/>
              </a:rPr>
              <a:t>. LEL</a:t>
            </a:r>
          </a:p>
          <a:p>
            <a:pPr defTabSz="457200">
              <a:spcBef>
                <a:spcPct val="20000"/>
              </a:spcBef>
              <a:defRPr/>
            </a:pPr>
            <a:r>
              <a:rPr lang="en-US" sz="1100" kern="0" dirty="0">
                <a:solidFill>
                  <a:srgbClr val="FFFFFF"/>
                </a:solidFill>
                <a:latin typeface="Arial" pitchFamily="34" charset="0"/>
                <a:ea typeface="ＭＳ Ｐゴシック" charset="-128"/>
                <a:cs typeface="Arial" pitchFamily="34" charset="0"/>
              </a:rPr>
              <a:t>Department of Electrical and Computer Engineering</a:t>
            </a:r>
          </a:p>
          <a:p>
            <a:pPr defTabSz="457200">
              <a:spcBef>
                <a:spcPct val="20000"/>
              </a:spcBef>
              <a:defRPr/>
            </a:pPr>
            <a:r>
              <a:rPr lang="en-US" sz="1100" kern="0" dirty="0">
                <a:solidFill>
                  <a:srgbClr val="FFFFFF"/>
                </a:solidFill>
                <a:latin typeface="Arial" pitchFamily="34" charset="0"/>
                <a:ea typeface="ＭＳ Ｐゴシック" charset="-128"/>
                <a:cs typeface="Arial" pitchFamily="34" charset="0"/>
              </a:rPr>
              <a:t>University of Waterloo</a:t>
            </a:r>
          </a:p>
          <a:p>
            <a:pPr defTabSz="457200">
              <a:spcBef>
                <a:spcPct val="20000"/>
              </a:spcBef>
              <a:defRPr/>
            </a:pPr>
            <a:r>
              <a:rPr lang="en-US" sz="1100" kern="0" dirty="0">
                <a:solidFill>
                  <a:srgbClr val="FFFFFF"/>
                </a:solidFill>
                <a:latin typeface="Arial" pitchFamily="34" charset="0"/>
                <a:ea typeface="ＭＳ Ｐゴシック" charset="-128"/>
                <a:cs typeface="Arial" pitchFamily="34" charset="0"/>
              </a:rPr>
              <a:t>Waterloo, Ontario, Canada</a:t>
            </a:r>
          </a:p>
          <a:p>
            <a:pPr defTabSz="457200">
              <a:spcBef>
                <a:spcPct val="20000"/>
              </a:spcBef>
              <a:defRPr/>
            </a:pPr>
            <a:endParaRPr lang="en-US" sz="1100" kern="0" dirty="0">
              <a:solidFill>
                <a:srgbClr val="FFFFFF"/>
              </a:solidFill>
              <a:latin typeface="Arial" pitchFamily="34" charset="0"/>
              <a:ea typeface="ＭＳ Ｐゴシック" charset="-128"/>
              <a:cs typeface="Arial" pitchFamily="34" charset="0"/>
            </a:endParaRPr>
          </a:p>
          <a:p>
            <a:pPr defTabSz="457200">
              <a:spcBef>
                <a:spcPct val="20000"/>
              </a:spcBef>
              <a:defRPr/>
            </a:pPr>
            <a:r>
              <a:rPr lang="en-US" sz="1100" kern="0" dirty="0">
                <a:solidFill>
                  <a:srgbClr val="FFFFFF"/>
                </a:solidFill>
                <a:latin typeface="Arial" pitchFamily="34" charset="0"/>
                <a:ea typeface="ＭＳ Ｐゴシック" charset="-128"/>
                <a:cs typeface="Arial" pitchFamily="34" charset="0"/>
              </a:rPr>
              <a:t>ece.uwaterloo.ca</a:t>
            </a:r>
          </a:p>
          <a:p>
            <a:pPr defTabSz="457200">
              <a:spcBef>
                <a:spcPct val="20000"/>
              </a:spcBef>
              <a:defRPr/>
            </a:pPr>
            <a:r>
              <a:rPr lang="en-US" sz="1100" kern="0" dirty="0">
                <a:solidFill>
                  <a:srgbClr val="FFFFFF"/>
                </a:solidFill>
                <a:latin typeface="Arial" pitchFamily="34" charset="0"/>
                <a:ea typeface="ＭＳ Ｐゴシック" charset="-128"/>
                <a:cs typeface="Arial" pitchFamily="34" charset="0"/>
              </a:rPr>
              <a:t>dwharder@alumni.uwaterloo.ca</a:t>
            </a:r>
          </a:p>
          <a:p>
            <a:pPr defTabSz="457200">
              <a:spcBef>
                <a:spcPct val="20000"/>
              </a:spcBef>
              <a:defRPr/>
            </a:pPr>
            <a:endParaRPr lang="en-CA" sz="900" dirty="0">
              <a:solidFill>
                <a:srgbClr val="FFFFFF"/>
              </a:solidFill>
              <a:latin typeface="Arial"/>
              <a:ea typeface="ＭＳ Ｐゴシック" charset="-128"/>
            </a:endParaRPr>
          </a:p>
          <a:p>
            <a:pPr defTabSz="457200">
              <a:spcBef>
                <a:spcPct val="20000"/>
              </a:spcBef>
              <a:defRPr/>
            </a:pPr>
            <a:r>
              <a:rPr lang="en-CA" sz="900" dirty="0">
                <a:solidFill>
                  <a:srgbClr val="FFFFFF"/>
                </a:solidFill>
                <a:latin typeface="Arial"/>
                <a:ea typeface="ＭＳ Ｐゴシック" charset="-128"/>
              </a:rPr>
              <a:t>© </a:t>
            </a:r>
            <a:r>
              <a:rPr lang="en-CA" sz="900" dirty="0" smtClean="0">
                <a:solidFill>
                  <a:srgbClr val="FFFFFF"/>
                </a:solidFill>
                <a:latin typeface="Arial"/>
                <a:ea typeface="ＭＳ Ｐゴシック" charset="-128"/>
              </a:rPr>
              <a:t>20143 </a:t>
            </a:r>
            <a:r>
              <a:rPr lang="en-CA" sz="900" dirty="0">
                <a:solidFill>
                  <a:srgbClr val="FFFFFF"/>
                </a:solidFill>
                <a:latin typeface="Arial"/>
                <a:ea typeface="ＭＳ Ｐゴシック" charset="-128"/>
              </a:rPr>
              <a:t>by Douglas Wilhelm Harder.  Some rights reserved.</a:t>
            </a:r>
            <a:endParaRPr lang="en-US" sz="900" kern="0" dirty="0">
              <a:solidFill>
                <a:srgbClr val="FFFFFF"/>
              </a:solidFill>
              <a:latin typeface="Arial" pitchFamily="34" charset="0"/>
              <a:ea typeface="ＭＳ Ｐゴシック" charset="-128"/>
              <a:cs typeface="Arial" pitchFamily="34" charset="0"/>
            </a:endParaRPr>
          </a:p>
          <a:p>
            <a:pPr defTabSz="457200">
              <a:spcBef>
                <a:spcPct val="20000"/>
              </a:spcBef>
              <a:defRPr/>
            </a:pPr>
            <a:endParaRPr lang="en-CA" sz="2400" dirty="0">
              <a:solidFill>
                <a:srgbClr val="FFFFFF"/>
              </a:solidFill>
              <a:latin typeface="Arial"/>
              <a:ea typeface="ＭＳ Ｐゴシック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 userDrawn="1"/>
        </p:nvSpPr>
        <p:spPr>
          <a:xfrm>
            <a:off x="8493125" y="387350"/>
            <a:ext cx="400050" cy="304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fld id="{CB04C21C-B0BC-4588-B282-CC300FAFEEC9}" type="slidenum">
              <a:rPr lang="en-CA" sz="1400">
                <a:solidFill>
                  <a:schemeClr val="tx1">
                    <a:lumMod val="50000"/>
                    <a:lumOff val="50000"/>
                  </a:schemeClr>
                </a:solidFill>
              </a:rPr>
              <a:pPr algn="r">
                <a:defRPr/>
              </a:pPr>
              <a:t>‹#›</a:t>
            </a:fld>
            <a:endParaRPr lang="en-CA" sz="14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Footer Placeholder 4"/>
          <p:cNvSpPr txBox="1">
            <a:spLocks/>
          </p:cNvSpPr>
          <p:nvPr userDrawn="1"/>
        </p:nvSpPr>
        <p:spPr>
          <a:xfrm>
            <a:off x="2916238" y="111125"/>
            <a:ext cx="5832475" cy="365125"/>
          </a:xfrm>
          <a:prstGeom prst="rect">
            <a:avLst/>
          </a:prstGeom>
        </p:spPr>
        <p:txBody>
          <a:bodyPr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+mn-cs"/>
              </a:defRPr>
            </a:lvl1pPr>
          </a:lstStyle>
          <a:p>
            <a:r>
              <a:rPr lang="en-CA" sz="1600" b="0" i="1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</a:t>
            </a:r>
            <a:r>
              <a:rPr lang="en-CA" sz="1600" b="0" i="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en-CA" sz="1600" b="0" i="0" kern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ary</a:t>
            </a:r>
            <a:r>
              <a:rPr lang="en-CA" sz="1600" b="0" i="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heaps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 dirty="0" smtClean="0"/>
              <a:t>Click to edit Master title style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CA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CA" smtClean="0"/>
          </a:p>
        </p:txBody>
      </p:sp>
      <p:sp>
        <p:nvSpPr>
          <p:cNvPr id="3174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C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</p:sldLayoutIdLst>
  <p:timing>
    <p:tnLst>
      <p:par>
        <p:cTn id="1" dur="indefinite" restart="never" nodeType="tmRoot"/>
      </p:par>
    </p:tnLst>
  </p:timing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2800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9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8.wmf"/><Relationship Id="rId4" Type="http://schemas.openxmlformats.org/officeDocument/2006/relationships/oleObject" Target="../embeddings/oleObject2.bin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10.wmf"/><Relationship Id="rId4" Type="http://schemas.openxmlformats.org/officeDocument/2006/relationships/oleObject" Target="../embeddings/oleObject4.bin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2.png"/><Relationship Id="rId5" Type="http://schemas.openxmlformats.org/officeDocument/2006/relationships/image" Target="../media/image11.wmf"/><Relationship Id="rId4" Type="http://schemas.openxmlformats.org/officeDocument/2006/relationships/oleObject" Target="../embeddings/oleObject5.bin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13.wmf"/><Relationship Id="rId4" Type="http://schemas.openxmlformats.org/officeDocument/2006/relationships/oleObject" Target="../embeddings/oleObject6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14.wmf"/><Relationship Id="rId5" Type="http://schemas.openxmlformats.org/officeDocument/2006/relationships/oleObject" Target="../embeddings/oleObject7.bin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16.wmf"/><Relationship Id="rId5" Type="http://schemas.openxmlformats.org/officeDocument/2006/relationships/oleObject" Target="../embeddings/oleObject8.bin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18.wmf"/><Relationship Id="rId5" Type="http://schemas.openxmlformats.org/officeDocument/2006/relationships/oleObject" Target="../embeddings/oleObject9.bin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3.wmf"/><Relationship Id="rId4" Type="http://schemas.openxmlformats.org/officeDocument/2006/relationships/oleObject" Target="../embeddings/oleObject1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4"/>
          <p:cNvSpPr txBox="1">
            <a:spLocks noChangeArrowheads="1"/>
          </p:cNvSpPr>
          <p:nvPr/>
        </p:nvSpPr>
        <p:spPr bwMode="auto">
          <a:xfrm>
            <a:off x="539552" y="2558504"/>
            <a:ext cx="8280920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25400" dir="2700000" algn="tl" rotWithShape="0">
              <a:prstClr val="black"/>
            </a:outerShdw>
          </a:effectLst>
        </p:spPr>
        <p:txBody>
          <a:bodyPr wrap="square"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CA" altLang="en-US" sz="4400" i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CA" altLang="en-US" sz="4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en-CA" altLang="en-US" sz="44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ary</a:t>
            </a:r>
            <a:r>
              <a:rPr lang="en-CA" altLang="en-US" sz="4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heaps</a:t>
            </a:r>
            <a:endParaRPr lang="en-US" sz="4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Examples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 smtClean="0">
                <a:latin typeface="Arial" charset="0"/>
                <a:cs typeface="Arial" charset="0"/>
              </a:rPr>
              <a:t>	In a quaternary </a:t>
            </a:r>
            <a:r>
              <a:rPr lang="en-US" altLang="en-US" dirty="0">
                <a:latin typeface="Arial" charset="0"/>
                <a:cs typeface="Arial" charset="0"/>
              </a:rPr>
              <a:t>min-</a:t>
            </a:r>
            <a:r>
              <a:rPr lang="en-US" altLang="en-US" dirty="0" smtClean="0">
                <a:latin typeface="Arial" charset="0"/>
                <a:cs typeface="Arial" charset="0"/>
              </a:rPr>
              <a:t>heap:</a:t>
            </a:r>
          </a:p>
        </p:txBody>
      </p:sp>
      <p:pic>
        <p:nvPicPr>
          <p:cNvPr id="17412" name="Picture 8" descr="b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5213" y="2357438"/>
            <a:ext cx="4173537" cy="933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4021155"/>
              </p:ext>
            </p:extLst>
          </p:nvPr>
        </p:nvGraphicFramePr>
        <p:xfrm>
          <a:off x="179388" y="4581525"/>
          <a:ext cx="8785224" cy="70079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88068"/>
                <a:gridCol w="488068"/>
                <a:gridCol w="488068"/>
                <a:gridCol w="488068"/>
                <a:gridCol w="488068"/>
                <a:gridCol w="488068"/>
                <a:gridCol w="488068"/>
                <a:gridCol w="488068"/>
                <a:gridCol w="488068"/>
                <a:gridCol w="488068"/>
                <a:gridCol w="488068"/>
                <a:gridCol w="488068"/>
                <a:gridCol w="488068"/>
                <a:gridCol w="488068"/>
                <a:gridCol w="488068"/>
                <a:gridCol w="488068"/>
                <a:gridCol w="488068"/>
                <a:gridCol w="488068"/>
              </a:tblGrid>
              <a:tr h="304386"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0</a:t>
                      </a:r>
                      <a:endParaRPr lang="en-CA" sz="1400" dirty="0"/>
                    </a:p>
                  </a:txBody>
                  <a:tcPr marL="91443" marR="91443" marT="45658" marB="4565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1</a:t>
                      </a:r>
                      <a:endParaRPr lang="en-CA" sz="1400" dirty="0"/>
                    </a:p>
                  </a:txBody>
                  <a:tcPr marL="91443" marR="91443" marT="45658" marB="4565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2</a:t>
                      </a:r>
                      <a:endParaRPr lang="en-CA" sz="1400" dirty="0"/>
                    </a:p>
                  </a:txBody>
                  <a:tcPr marL="91443" marR="91443" marT="45658" marB="4565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3</a:t>
                      </a:r>
                      <a:endParaRPr lang="en-CA" sz="1400" dirty="0"/>
                    </a:p>
                  </a:txBody>
                  <a:tcPr marL="91443" marR="91443" marT="45658" marB="4565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4</a:t>
                      </a:r>
                      <a:endParaRPr lang="en-CA" sz="1400" dirty="0"/>
                    </a:p>
                  </a:txBody>
                  <a:tcPr marL="91443" marR="91443" marT="45658" marB="4565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5</a:t>
                      </a:r>
                      <a:endParaRPr lang="en-CA" sz="1400" dirty="0"/>
                    </a:p>
                  </a:txBody>
                  <a:tcPr marL="91443" marR="91443" marT="45658" marB="4565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6</a:t>
                      </a:r>
                      <a:endParaRPr lang="en-CA" sz="1400" dirty="0"/>
                    </a:p>
                  </a:txBody>
                  <a:tcPr marL="91443" marR="91443" marT="45658" marB="4565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7</a:t>
                      </a:r>
                      <a:endParaRPr lang="en-CA" sz="1400" dirty="0"/>
                    </a:p>
                  </a:txBody>
                  <a:tcPr marL="91443" marR="91443" marT="45658" marB="4565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8</a:t>
                      </a:r>
                      <a:endParaRPr lang="en-CA" sz="1400" dirty="0"/>
                    </a:p>
                  </a:txBody>
                  <a:tcPr marL="91443" marR="91443" marT="45658" marB="4565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9</a:t>
                      </a:r>
                      <a:endParaRPr lang="en-CA" sz="1400" dirty="0"/>
                    </a:p>
                  </a:txBody>
                  <a:tcPr marL="91443" marR="91443" marT="45658" marB="4565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10</a:t>
                      </a:r>
                      <a:endParaRPr lang="en-CA" sz="1400" dirty="0"/>
                    </a:p>
                  </a:txBody>
                  <a:tcPr marL="91443" marR="91443" marT="45658" marB="4565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11</a:t>
                      </a:r>
                      <a:endParaRPr lang="en-CA" sz="1400" dirty="0"/>
                    </a:p>
                  </a:txBody>
                  <a:tcPr marL="91443" marR="91443" marT="45658" marB="4565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12</a:t>
                      </a:r>
                      <a:endParaRPr lang="en-CA" sz="1400" dirty="0"/>
                    </a:p>
                  </a:txBody>
                  <a:tcPr marL="91443" marR="91443" marT="45658" marB="4565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13</a:t>
                      </a:r>
                      <a:endParaRPr lang="en-CA" sz="1400" dirty="0"/>
                    </a:p>
                  </a:txBody>
                  <a:tcPr marL="91443" marR="91443" marT="45658" marB="4565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14</a:t>
                      </a:r>
                      <a:endParaRPr lang="en-CA" sz="1400" dirty="0"/>
                    </a:p>
                  </a:txBody>
                  <a:tcPr marL="91443" marR="91443" marT="45658" marB="4565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15</a:t>
                      </a:r>
                      <a:endParaRPr lang="en-CA" sz="1400" dirty="0"/>
                    </a:p>
                  </a:txBody>
                  <a:tcPr marL="91443" marR="91443" marT="45658" marB="4565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16</a:t>
                      </a:r>
                      <a:endParaRPr lang="en-CA" sz="1400" dirty="0"/>
                    </a:p>
                  </a:txBody>
                  <a:tcPr marL="91443" marR="91443" marT="45658" marB="4565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17</a:t>
                      </a:r>
                      <a:endParaRPr lang="en-CA" sz="1400" dirty="0"/>
                    </a:p>
                  </a:txBody>
                  <a:tcPr marL="91443" marR="91443" marT="45658" marB="4565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95702">
                <a:tc>
                  <a:txBody>
                    <a:bodyPr/>
                    <a:lstStyle/>
                    <a:p>
                      <a:pPr algn="r"/>
                      <a:r>
                        <a:rPr lang="en-CA" sz="2000" dirty="0" smtClean="0"/>
                        <a:t>2</a:t>
                      </a:r>
                      <a:endParaRPr lang="en-CA" sz="2000" dirty="0"/>
                    </a:p>
                  </a:txBody>
                  <a:tcPr marL="91443" marR="91443" marT="45658" marB="4565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2000" dirty="0" smtClean="0"/>
                        <a:t>16</a:t>
                      </a:r>
                      <a:endParaRPr lang="en-CA" sz="2000" dirty="0"/>
                    </a:p>
                  </a:txBody>
                  <a:tcPr marL="91443" marR="91443" marT="45658" marB="4565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2000" dirty="0" smtClean="0"/>
                        <a:t>4</a:t>
                      </a:r>
                      <a:endParaRPr lang="en-CA" sz="2000" dirty="0"/>
                    </a:p>
                  </a:txBody>
                  <a:tcPr marL="91443" marR="91443" marT="45658" marB="4565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2000" dirty="0" smtClean="0"/>
                        <a:t>7</a:t>
                      </a:r>
                      <a:endParaRPr lang="en-CA" sz="2000" dirty="0"/>
                    </a:p>
                  </a:txBody>
                  <a:tcPr marL="91443" marR="91443" marT="45658" marB="4565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2000" dirty="0" smtClean="0"/>
                        <a:t>12</a:t>
                      </a:r>
                      <a:endParaRPr lang="en-CA" sz="2000" dirty="0"/>
                    </a:p>
                  </a:txBody>
                  <a:tcPr marL="91443" marR="91443" marT="45658" marB="4565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2000" dirty="0" smtClean="0"/>
                        <a:t>26</a:t>
                      </a:r>
                      <a:endParaRPr lang="en-CA" sz="2000" dirty="0"/>
                    </a:p>
                  </a:txBody>
                  <a:tcPr marL="91443" marR="91443" marT="45658" marB="4565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2000" dirty="0" smtClean="0"/>
                        <a:t>14</a:t>
                      </a:r>
                      <a:endParaRPr lang="en-CA" sz="2000" dirty="0"/>
                    </a:p>
                  </a:txBody>
                  <a:tcPr marL="91443" marR="91443" marT="45658" marB="4565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2000" dirty="0" smtClean="0"/>
                        <a:t>18</a:t>
                      </a:r>
                      <a:endParaRPr lang="en-CA" sz="2000" dirty="0"/>
                    </a:p>
                  </a:txBody>
                  <a:tcPr marL="91443" marR="91443" marT="45658" marB="4565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2000" dirty="0" smtClean="0"/>
                        <a:t>31</a:t>
                      </a:r>
                      <a:endParaRPr lang="en-CA" sz="2000" dirty="0"/>
                    </a:p>
                  </a:txBody>
                  <a:tcPr marL="91443" marR="91443" marT="45658" marB="4565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2000" dirty="0" smtClean="0"/>
                        <a:t>27</a:t>
                      </a:r>
                      <a:endParaRPr lang="en-CA" sz="2000" dirty="0"/>
                    </a:p>
                  </a:txBody>
                  <a:tcPr marL="91443" marR="91443" marT="45658" marB="4565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2000" dirty="0" smtClean="0"/>
                        <a:t>5</a:t>
                      </a:r>
                      <a:endParaRPr lang="en-CA" sz="2000" dirty="0"/>
                    </a:p>
                  </a:txBody>
                  <a:tcPr marL="91443" marR="91443" marT="45658" marB="4565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2000" dirty="0" smtClean="0"/>
                        <a:t>9</a:t>
                      </a:r>
                      <a:endParaRPr lang="en-CA" sz="2000" dirty="0"/>
                    </a:p>
                  </a:txBody>
                  <a:tcPr marL="91443" marR="91443" marT="45658" marB="4565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2000" dirty="0" smtClean="0"/>
                        <a:t>35</a:t>
                      </a:r>
                      <a:endParaRPr lang="en-CA" sz="2000" dirty="0"/>
                    </a:p>
                  </a:txBody>
                  <a:tcPr marL="91443" marR="91443" marT="45658" marB="4565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2000" dirty="0" smtClean="0"/>
                        <a:t>23</a:t>
                      </a:r>
                      <a:endParaRPr lang="en-CA" sz="2000" dirty="0"/>
                    </a:p>
                  </a:txBody>
                  <a:tcPr marL="91443" marR="91443" marT="45658" marB="4565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2000" dirty="0" smtClean="0"/>
                        <a:t>11</a:t>
                      </a:r>
                      <a:endParaRPr lang="en-CA" sz="2000" dirty="0"/>
                    </a:p>
                  </a:txBody>
                  <a:tcPr marL="91443" marR="91443" marT="45658" marB="4565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2000" dirty="0" smtClean="0"/>
                        <a:t>15</a:t>
                      </a:r>
                      <a:endParaRPr lang="en-CA" sz="2000" dirty="0"/>
                    </a:p>
                  </a:txBody>
                  <a:tcPr marL="91443" marR="91443" marT="45658" marB="4565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2000" dirty="0" smtClean="0"/>
                        <a:t>17</a:t>
                      </a:r>
                      <a:endParaRPr lang="en-CA" sz="2000" dirty="0"/>
                    </a:p>
                  </a:txBody>
                  <a:tcPr marL="91443" marR="91443" marT="45658" marB="4565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2000" dirty="0" smtClean="0"/>
                        <a:t>42</a:t>
                      </a:r>
                      <a:endParaRPr lang="en-CA" sz="2000" dirty="0"/>
                    </a:p>
                  </a:txBody>
                  <a:tcPr marL="91443" marR="91443" marT="45658" marB="4565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243358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Examples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And a quinary heap:</a:t>
            </a:r>
          </a:p>
        </p:txBody>
      </p:sp>
      <p:pic>
        <p:nvPicPr>
          <p:cNvPr id="18436" name="Picture 5" descr="b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638" y="2357438"/>
            <a:ext cx="6619875" cy="933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9101476"/>
              </p:ext>
            </p:extLst>
          </p:nvPr>
        </p:nvGraphicFramePr>
        <p:xfrm>
          <a:off x="179388" y="4581525"/>
          <a:ext cx="8785224" cy="70079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88068"/>
                <a:gridCol w="488068"/>
                <a:gridCol w="488068"/>
                <a:gridCol w="488068"/>
                <a:gridCol w="488068"/>
                <a:gridCol w="488068"/>
                <a:gridCol w="488068"/>
                <a:gridCol w="488068"/>
                <a:gridCol w="488068"/>
                <a:gridCol w="488068"/>
                <a:gridCol w="488068"/>
                <a:gridCol w="488068"/>
                <a:gridCol w="488068"/>
                <a:gridCol w="488068"/>
                <a:gridCol w="488068"/>
                <a:gridCol w="488068"/>
                <a:gridCol w="488068"/>
                <a:gridCol w="488068"/>
              </a:tblGrid>
              <a:tr h="304386"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0</a:t>
                      </a:r>
                      <a:endParaRPr lang="en-CA" sz="1400" dirty="0"/>
                    </a:p>
                  </a:txBody>
                  <a:tcPr marL="91443" marR="91443" marT="45658" marB="4565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1</a:t>
                      </a:r>
                      <a:endParaRPr lang="en-CA" sz="1400" dirty="0"/>
                    </a:p>
                  </a:txBody>
                  <a:tcPr marL="91443" marR="91443" marT="45658" marB="4565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2</a:t>
                      </a:r>
                      <a:endParaRPr lang="en-CA" sz="1400" dirty="0"/>
                    </a:p>
                  </a:txBody>
                  <a:tcPr marL="91443" marR="91443" marT="45658" marB="4565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3</a:t>
                      </a:r>
                      <a:endParaRPr lang="en-CA" sz="1400" dirty="0"/>
                    </a:p>
                  </a:txBody>
                  <a:tcPr marL="91443" marR="91443" marT="45658" marB="4565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4</a:t>
                      </a:r>
                      <a:endParaRPr lang="en-CA" sz="1400" dirty="0"/>
                    </a:p>
                  </a:txBody>
                  <a:tcPr marL="91443" marR="91443" marT="45658" marB="4565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5</a:t>
                      </a:r>
                      <a:endParaRPr lang="en-CA" sz="1400" dirty="0"/>
                    </a:p>
                  </a:txBody>
                  <a:tcPr marL="91443" marR="91443" marT="45658" marB="4565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6</a:t>
                      </a:r>
                      <a:endParaRPr lang="en-CA" sz="1400" dirty="0"/>
                    </a:p>
                  </a:txBody>
                  <a:tcPr marL="91443" marR="91443" marT="45658" marB="4565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7</a:t>
                      </a:r>
                      <a:endParaRPr lang="en-CA" sz="1400" dirty="0"/>
                    </a:p>
                  </a:txBody>
                  <a:tcPr marL="91443" marR="91443" marT="45658" marB="4565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8</a:t>
                      </a:r>
                      <a:endParaRPr lang="en-CA" sz="1400" dirty="0"/>
                    </a:p>
                  </a:txBody>
                  <a:tcPr marL="91443" marR="91443" marT="45658" marB="4565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9</a:t>
                      </a:r>
                      <a:endParaRPr lang="en-CA" sz="1400" dirty="0"/>
                    </a:p>
                  </a:txBody>
                  <a:tcPr marL="91443" marR="91443" marT="45658" marB="4565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10</a:t>
                      </a:r>
                      <a:endParaRPr lang="en-CA" sz="1400" dirty="0"/>
                    </a:p>
                  </a:txBody>
                  <a:tcPr marL="91443" marR="91443" marT="45658" marB="4565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11</a:t>
                      </a:r>
                      <a:endParaRPr lang="en-CA" sz="1400" dirty="0"/>
                    </a:p>
                  </a:txBody>
                  <a:tcPr marL="91443" marR="91443" marT="45658" marB="4565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12</a:t>
                      </a:r>
                      <a:endParaRPr lang="en-CA" sz="1400" dirty="0"/>
                    </a:p>
                  </a:txBody>
                  <a:tcPr marL="91443" marR="91443" marT="45658" marB="4565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13</a:t>
                      </a:r>
                      <a:endParaRPr lang="en-CA" sz="1400" dirty="0"/>
                    </a:p>
                  </a:txBody>
                  <a:tcPr marL="91443" marR="91443" marT="45658" marB="4565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14</a:t>
                      </a:r>
                      <a:endParaRPr lang="en-CA" sz="1400" dirty="0"/>
                    </a:p>
                  </a:txBody>
                  <a:tcPr marL="91443" marR="91443" marT="45658" marB="4565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15</a:t>
                      </a:r>
                      <a:endParaRPr lang="en-CA" sz="1400" dirty="0"/>
                    </a:p>
                  </a:txBody>
                  <a:tcPr marL="91443" marR="91443" marT="45658" marB="4565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16</a:t>
                      </a:r>
                      <a:endParaRPr lang="en-CA" sz="1400" dirty="0"/>
                    </a:p>
                  </a:txBody>
                  <a:tcPr marL="91443" marR="91443" marT="45658" marB="4565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17</a:t>
                      </a:r>
                      <a:endParaRPr lang="en-CA" sz="1400" dirty="0"/>
                    </a:p>
                  </a:txBody>
                  <a:tcPr marL="91443" marR="91443" marT="45658" marB="4565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95702">
                <a:tc>
                  <a:txBody>
                    <a:bodyPr/>
                    <a:lstStyle/>
                    <a:p>
                      <a:pPr algn="r"/>
                      <a:r>
                        <a:rPr lang="en-CA" sz="2000" dirty="0" smtClean="0"/>
                        <a:t>2</a:t>
                      </a:r>
                      <a:endParaRPr lang="en-CA" sz="2000" dirty="0"/>
                    </a:p>
                  </a:txBody>
                  <a:tcPr marL="91443" marR="91443" marT="45658" marB="4565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2000" dirty="0" smtClean="0"/>
                        <a:t>5</a:t>
                      </a:r>
                      <a:endParaRPr lang="en-CA" sz="2000" dirty="0"/>
                    </a:p>
                  </a:txBody>
                  <a:tcPr marL="91443" marR="91443" marT="45658" marB="4565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2000" dirty="0" smtClean="0"/>
                        <a:t>4</a:t>
                      </a:r>
                      <a:endParaRPr lang="en-CA" sz="2000" dirty="0"/>
                    </a:p>
                  </a:txBody>
                  <a:tcPr marL="91443" marR="91443" marT="45658" marB="4565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2000" dirty="0" smtClean="0"/>
                        <a:t>7</a:t>
                      </a:r>
                      <a:endParaRPr lang="en-CA" sz="2000" dirty="0"/>
                    </a:p>
                  </a:txBody>
                  <a:tcPr marL="91443" marR="91443" marT="45658" marB="4565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2000" dirty="0" smtClean="0"/>
                        <a:t>12</a:t>
                      </a:r>
                      <a:endParaRPr lang="en-CA" sz="2000" dirty="0"/>
                    </a:p>
                  </a:txBody>
                  <a:tcPr marL="91443" marR="91443" marT="45658" marB="4565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2000" dirty="0" smtClean="0"/>
                        <a:t>26</a:t>
                      </a:r>
                      <a:endParaRPr lang="en-CA" sz="2000" dirty="0"/>
                    </a:p>
                  </a:txBody>
                  <a:tcPr marL="91443" marR="91443" marT="45658" marB="4565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2000" dirty="0" smtClean="0"/>
                        <a:t>16</a:t>
                      </a:r>
                      <a:endParaRPr lang="en-CA" sz="2000" dirty="0"/>
                    </a:p>
                  </a:txBody>
                  <a:tcPr marL="91443" marR="91443" marT="45658" marB="4565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2000" dirty="0" smtClean="0"/>
                        <a:t>18</a:t>
                      </a:r>
                      <a:endParaRPr lang="en-CA" sz="2000" dirty="0"/>
                    </a:p>
                  </a:txBody>
                  <a:tcPr marL="91443" marR="91443" marT="45658" marB="4565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2000" dirty="0" smtClean="0"/>
                        <a:t>31</a:t>
                      </a:r>
                      <a:endParaRPr lang="en-CA" sz="2000" dirty="0"/>
                    </a:p>
                  </a:txBody>
                  <a:tcPr marL="91443" marR="91443" marT="45658" marB="4565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2000" dirty="0" smtClean="0"/>
                        <a:t>27</a:t>
                      </a:r>
                      <a:endParaRPr lang="en-CA" sz="2000" dirty="0"/>
                    </a:p>
                  </a:txBody>
                  <a:tcPr marL="91443" marR="91443" marT="45658" marB="4565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2000" dirty="0" smtClean="0"/>
                        <a:t>14</a:t>
                      </a:r>
                      <a:endParaRPr lang="en-CA" sz="2000" dirty="0"/>
                    </a:p>
                  </a:txBody>
                  <a:tcPr marL="91443" marR="91443" marT="45658" marB="4565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2000" dirty="0" smtClean="0"/>
                        <a:t>9</a:t>
                      </a:r>
                      <a:endParaRPr lang="en-CA" sz="2000" dirty="0"/>
                    </a:p>
                  </a:txBody>
                  <a:tcPr marL="91443" marR="91443" marT="45658" marB="4565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2000" dirty="0" smtClean="0"/>
                        <a:t>35</a:t>
                      </a:r>
                      <a:endParaRPr lang="en-CA" sz="2000" dirty="0"/>
                    </a:p>
                  </a:txBody>
                  <a:tcPr marL="91443" marR="91443" marT="45658" marB="4565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2000" dirty="0" smtClean="0"/>
                        <a:t>23</a:t>
                      </a:r>
                      <a:endParaRPr lang="en-CA" sz="2000" dirty="0"/>
                    </a:p>
                  </a:txBody>
                  <a:tcPr marL="91443" marR="91443" marT="45658" marB="4565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2000" dirty="0" smtClean="0"/>
                        <a:t>11</a:t>
                      </a:r>
                      <a:endParaRPr lang="en-CA" sz="2000" dirty="0"/>
                    </a:p>
                  </a:txBody>
                  <a:tcPr marL="91443" marR="91443" marT="45658" marB="4565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2000" dirty="0" smtClean="0"/>
                        <a:t>15</a:t>
                      </a:r>
                      <a:endParaRPr lang="en-CA" sz="2000" dirty="0"/>
                    </a:p>
                  </a:txBody>
                  <a:tcPr marL="91443" marR="91443" marT="45658" marB="4565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2000" dirty="0" smtClean="0"/>
                        <a:t>17</a:t>
                      </a:r>
                      <a:endParaRPr lang="en-CA" sz="2000" dirty="0"/>
                    </a:p>
                  </a:txBody>
                  <a:tcPr marL="91443" marR="91443" marT="45658" marB="4565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2000" dirty="0" smtClean="0"/>
                        <a:t>42</a:t>
                      </a:r>
                      <a:endParaRPr lang="en-CA" sz="2000" dirty="0"/>
                    </a:p>
                  </a:txBody>
                  <a:tcPr marL="91443" marR="91443" marT="45658" marB="4565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404904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Properties</a:t>
            </a:r>
          </a:p>
        </p:txBody>
      </p:sp>
      <p:sp>
        <p:nvSpPr>
          <p:cNvPr id="205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 smtClean="0">
                <a:latin typeface="Arial" charset="0"/>
                <a:cs typeface="Arial" charset="0"/>
              </a:rPr>
              <a:t>	The properties of a complete </a:t>
            </a:r>
            <a:r>
              <a:rPr lang="en-US" altLang="en-US" i="1" dirty="0" smtClean="0">
                <a:latin typeface="Times New Roman" pitchFamily="18" charset="0"/>
                <a:cs typeface="Arial" charset="0"/>
              </a:rPr>
              <a:t>d</a:t>
            </a:r>
            <a:r>
              <a:rPr lang="en-US" altLang="en-US" dirty="0" smtClean="0">
                <a:latin typeface="Arial" charset="0"/>
                <a:cs typeface="Arial" charset="0"/>
              </a:rPr>
              <a:t>-</a:t>
            </a:r>
            <a:r>
              <a:rPr lang="en-US" altLang="en-US" dirty="0" err="1" smtClean="0">
                <a:latin typeface="Arial" charset="0"/>
                <a:cs typeface="Arial" charset="0"/>
              </a:rPr>
              <a:t>ary</a:t>
            </a:r>
            <a:r>
              <a:rPr lang="en-US" altLang="en-US" dirty="0" smtClean="0">
                <a:latin typeface="Arial" charset="0"/>
                <a:cs typeface="Arial" charset="0"/>
              </a:rPr>
              <a:t> heap are:</a:t>
            </a:r>
          </a:p>
          <a:p>
            <a:pPr lvl="1"/>
            <a:r>
              <a:rPr lang="en-US" altLang="en-US" dirty="0" smtClean="0">
                <a:latin typeface="Arial" charset="0"/>
                <a:cs typeface="Arial" charset="0"/>
              </a:rPr>
              <a:t>The average depth of a node is given by the formula</a:t>
            </a:r>
          </a:p>
          <a:p>
            <a:pPr lvl="1"/>
            <a:endParaRPr lang="en-US" altLang="en-US" dirty="0" smtClean="0">
              <a:latin typeface="Arial" charset="0"/>
              <a:cs typeface="Arial" charset="0"/>
            </a:endParaRPr>
          </a:p>
          <a:p>
            <a:pPr lvl="1"/>
            <a:endParaRPr lang="en-US" altLang="en-US" dirty="0" smtClean="0">
              <a:latin typeface="Arial" charset="0"/>
              <a:cs typeface="Arial" charset="0"/>
            </a:endParaRPr>
          </a:p>
          <a:p>
            <a:pPr lvl="1"/>
            <a:endParaRPr lang="en-US" altLang="en-US" dirty="0" smtClean="0">
              <a:latin typeface="Arial" charset="0"/>
              <a:cs typeface="Arial" charset="0"/>
            </a:endParaRPr>
          </a:p>
          <a:p>
            <a:pPr lvl="1"/>
            <a:r>
              <a:rPr lang="en-US" altLang="en-US" dirty="0" smtClean="0">
                <a:latin typeface="Arial" charset="0"/>
                <a:cs typeface="Arial" charset="0"/>
              </a:rPr>
              <a:t>The proportion of leaf nodes to the full number of nodes is approximately</a:t>
            </a:r>
          </a:p>
          <a:p>
            <a:endParaRPr lang="en-US" altLang="en-US" dirty="0" smtClean="0">
              <a:latin typeface="Arial" charset="0"/>
              <a:cs typeface="Arial" charset="0"/>
            </a:endParaRPr>
          </a:p>
        </p:txBody>
      </p:sp>
      <p:graphicFrame>
        <p:nvGraphicFramePr>
          <p:cNvPr id="2050" name="Object 2"/>
          <p:cNvGraphicFramePr>
            <a:graphicFrameLocks noChangeAspect="1"/>
          </p:cNvGraphicFramePr>
          <p:nvPr/>
        </p:nvGraphicFramePr>
        <p:xfrm>
          <a:off x="3924300" y="2349500"/>
          <a:ext cx="1223963" cy="808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8" name="Equation" r:id="rId4" imgW="596880" imgH="393480" progId="Equation.3">
                  <p:embed/>
                </p:oleObj>
              </mc:Choice>
              <mc:Fallback>
                <p:oleObj name="Equation" r:id="rId4" imgW="59688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24300" y="2349500"/>
                        <a:ext cx="1223963" cy="808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1" name="Object 3"/>
          <p:cNvGraphicFramePr>
            <a:graphicFrameLocks noChangeAspect="1"/>
          </p:cNvGraphicFramePr>
          <p:nvPr/>
        </p:nvGraphicFramePr>
        <p:xfrm>
          <a:off x="4249738" y="3716338"/>
          <a:ext cx="755650" cy="808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9" name="Equation" r:id="rId6" imgW="368280" imgH="393480" progId="Equation.3">
                  <p:embed/>
                </p:oleObj>
              </mc:Choice>
              <mc:Fallback>
                <p:oleObj name="Equation" r:id="rId6" imgW="36828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49738" y="3716338"/>
                        <a:ext cx="755650" cy="808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033791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Properties</a:t>
            </a:r>
          </a:p>
        </p:txBody>
      </p:sp>
      <p:sp>
        <p:nvSpPr>
          <p:cNvPr id="307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 smtClean="0">
                <a:latin typeface="Arial" charset="0"/>
                <a:cs typeface="Arial" charset="0"/>
              </a:rPr>
              <a:t>	For example, in a complete quaternary heap:</a:t>
            </a:r>
          </a:p>
          <a:p>
            <a:pPr lvl="1"/>
            <a:r>
              <a:rPr lang="en-US" altLang="en-US" dirty="0" smtClean="0">
                <a:latin typeface="Arial" charset="0"/>
                <a:cs typeface="Arial" charset="0"/>
              </a:rPr>
              <a:t>The average height of a node is </a:t>
            </a:r>
            <a:r>
              <a:rPr lang="en-US" altLang="en-US" i="1" dirty="0" smtClean="0">
                <a:latin typeface="Times New Roman" pitchFamily="18" charset="0"/>
                <a:cs typeface="Arial" charset="0"/>
              </a:rPr>
              <a:t>h</a:t>
            </a:r>
            <a:r>
              <a:rPr lang="en-US" altLang="en-US" dirty="0" smtClean="0">
                <a:latin typeface="Times New Roman" pitchFamily="18" charset="0"/>
                <a:cs typeface="Arial" charset="0"/>
              </a:rPr>
              <a:t> – ⅓</a:t>
            </a:r>
            <a:r>
              <a:rPr lang="en-US" altLang="en-US" dirty="0" smtClean="0">
                <a:latin typeface="Arial" charset="0"/>
                <a:cs typeface="Arial" charset="0"/>
              </a:rPr>
              <a:t>, and</a:t>
            </a:r>
          </a:p>
          <a:p>
            <a:pPr lvl="1"/>
            <a:r>
              <a:rPr lang="en-US" altLang="en-US" dirty="0" smtClean="0">
                <a:latin typeface="Arial" charset="0"/>
                <a:cs typeface="Arial" charset="0"/>
              </a:rPr>
              <a:t>The leaf nodes comprise </a:t>
            </a:r>
            <a:r>
              <a:rPr lang="en-US" altLang="en-US" dirty="0" smtClean="0">
                <a:latin typeface="Times New Roman" pitchFamily="18" charset="0"/>
                <a:cs typeface="Arial" charset="0"/>
              </a:rPr>
              <a:t>¾</a:t>
            </a:r>
            <a:r>
              <a:rPr lang="en-US" altLang="en-US" dirty="0" smtClean="0">
                <a:latin typeface="Arial" charset="0"/>
                <a:cs typeface="Arial" charset="0"/>
              </a:rPr>
              <a:t> of all nodes</a:t>
            </a:r>
          </a:p>
          <a:p>
            <a:pPr>
              <a:buFont typeface="Arial" charset="0"/>
              <a:buNone/>
            </a:pPr>
            <a:endParaRPr lang="en-US" altLang="en-US" dirty="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dirty="0" smtClean="0">
                <a:latin typeface="Arial" charset="0"/>
                <a:cs typeface="Arial" charset="0"/>
              </a:rPr>
              <a:t>	Therefore:</a:t>
            </a:r>
          </a:p>
          <a:p>
            <a:pPr lvl="1"/>
            <a:r>
              <a:rPr lang="en-US" altLang="en-US" dirty="0" smtClean="0">
                <a:latin typeface="Arial" charset="0"/>
                <a:cs typeface="Arial" charset="0"/>
              </a:rPr>
              <a:t>A push will require approximately </a:t>
            </a:r>
            <a:r>
              <a:rPr lang="en-US" altLang="en-US" dirty="0" smtClean="0">
                <a:latin typeface="Times New Roman" pitchFamily="18" charset="0"/>
                <a:cs typeface="Arial" charset="0"/>
              </a:rPr>
              <a:t>1⅓</a:t>
            </a:r>
            <a:r>
              <a:rPr lang="en-US" altLang="en-US" dirty="0" smtClean="0">
                <a:latin typeface="Arial" charset="0"/>
                <a:cs typeface="Arial" charset="0"/>
              </a:rPr>
              <a:t> comparisons and </a:t>
            </a:r>
            <a:r>
              <a:rPr lang="en-US" altLang="en-US" dirty="0" smtClean="0">
                <a:latin typeface="Times New Roman" pitchFamily="18" charset="0"/>
                <a:cs typeface="Arial" charset="0"/>
              </a:rPr>
              <a:t>⅓</a:t>
            </a:r>
            <a:r>
              <a:rPr lang="en-US" altLang="en-US" dirty="0" smtClean="0">
                <a:latin typeface="Arial" charset="0"/>
                <a:cs typeface="Arial" charset="0"/>
              </a:rPr>
              <a:t> copies</a:t>
            </a:r>
          </a:p>
          <a:p>
            <a:pPr lvl="1"/>
            <a:endParaRPr lang="en-US" altLang="en-US" dirty="0" smtClean="0">
              <a:latin typeface="Arial" charset="0"/>
              <a:cs typeface="Arial" charset="0"/>
            </a:endParaRPr>
          </a:p>
          <a:p>
            <a:pPr lvl="1"/>
            <a:endParaRPr lang="en-US" altLang="en-US" dirty="0" smtClean="0">
              <a:latin typeface="Arial" charset="0"/>
              <a:cs typeface="Arial" charset="0"/>
            </a:endParaRPr>
          </a:p>
          <a:p>
            <a:pPr lvl="1">
              <a:buFont typeface="Arial" charset="0"/>
              <a:buNone/>
            </a:pPr>
            <a:r>
              <a:rPr lang="en-US" altLang="en-US" dirty="0" smtClean="0">
                <a:latin typeface="Arial" charset="0"/>
                <a:cs typeface="Arial" charset="0"/>
              </a:rPr>
              <a:t> </a:t>
            </a:r>
          </a:p>
          <a:p>
            <a:pPr lvl="1"/>
            <a:r>
              <a:rPr lang="en-US" altLang="en-US" dirty="0" smtClean="0">
                <a:latin typeface="Arial" charset="0"/>
                <a:cs typeface="Arial" charset="0"/>
              </a:rPr>
              <a:t>A pop will require almost </a:t>
            </a:r>
            <a:r>
              <a:rPr lang="en-US" altLang="en-US" dirty="0" smtClean="0">
                <a:latin typeface="Times New Roman" pitchFamily="18" charset="0"/>
                <a:cs typeface="Arial" charset="0"/>
              </a:rPr>
              <a:t>4</a:t>
            </a:r>
            <a:r>
              <a:rPr lang="en-US" altLang="en-US" i="1" dirty="0" smtClean="0">
                <a:latin typeface="Times New Roman" pitchFamily="18" charset="0"/>
                <a:cs typeface="Arial" charset="0"/>
              </a:rPr>
              <a:t>h</a:t>
            </a:r>
            <a:r>
              <a:rPr lang="en-US" altLang="en-US" dirty="0" smtClean="0">
                <a:latin typeface="Arial" charset="0"/>
                <a:cs typeface="Arial" charset="0"/>
              </a:rPr>
              <a:t> comparisons (</a:t>
            </a:r>
            <a:r>
              <a:rPr lang="en-US" altLang="en-US" dirty="0" smtClean="0">
                <a:latin typeface="Times New Roman" pitchFamily="18" charset="0"/>
                <a:cs typeface="Arial" charset="0"/>
              </a:rPr>
              <a:t>= (3 + 1)</a:t>
            </a:r>
            <a:r>
              <a:rPr lang="en-US" altLang="en-US" i="1" dirty="0" smtClean="0">
                <a:latin typeface="Times New Roman" pitchFamily="18" charset="0"/>
                <a:cs typeface="Arial" charset="0"/>
              </a:rPr>
              <a:t>h</a:t>
            </a:r>
            <a:r>
              <a:rPr lang="en-US" altLang="en-US" dirty="0" smtClean="0">
                <a:latin typeface="Arial" charset="0"/>
                <a:cs typeface="Arial" charset="0"/>
              </a:rPr>
              <a:t>) and </a:t>
            </a:r>
            <a:r>
              <a:rPr lang="en-US" altLang="en-US" i="1" dirty="0" smtClean="0">
                <a:latin typeface="Times New Roman" pitchFamily="18" charset="0"/>
                <a:cs typeface="Arial" charset="0"/>
              </a:rPr>
              <a:t>h</a:t>
            </a:r>
            <a:r>
              <a:rPr lang="en-US" altLang="en-US" dirty="0" smtClean="0">
                <a:latin typeface="Times New Roman" pitchFamily="18" charset="0"/>
                <a:cs typeface="Arial" charset="0"/>
              </a:rPr>
              <a:t> + 1</a:t>
            </a:r>
            <a:r>
              <a:rPr lang="en-US" altLang="en-US" dirty="0" smtClean="0">
                <a:latin typeface="Arial" charset="0"/>
                <a:cs typeface="Arial" charset="0"/>
              </a:rPr>
              <a:t> copies</a:t>
            </a:r>
          </a:p>
        </p:txBody>
      </p:sp>
      <p:graphicFrame>
        <p:nvGraphicFramePr>
          <p:cNvPr id="3074" name="Object 2"/>
          <p:cNvGraphicFramePr>
            <a:graphicFrameLocks noChangeAspect="1"/>
          </p:cNvGraphicFramePr>
          <p:nvPr/>
        </p:nvGraphicFramePr>
        <p:xfrm>
          <a:off x="3563938" y="3716338"/>
          <a:ext cx="2087562" cy="760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8" name="Equation" r:id="rId4" imgW="1295280" imgH="469800" progId="Equation.3">
                  <p:embed/>
                </p:oleObj>
              </mc:Choice>
              <mc:Fallback>
                <p:oleObj name="Equation" r:id="rId4" imgW="1295280" imgH="469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63938" y="3716338"/>
                        <a:ext cx="2087562" cy="7604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655637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Relative Speed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In general, </a:t>
            </a:r>
            <a:r>
              <a:rPr lang="en-US" altLang="en-US" i="1" smtClean="0">
                <a:latin typeface="Times New Roman" pitchFamily="18" charset="0"/>
                <a:cs typeface="Arial" charset="0"/>
              </a:rPr>
              <a:t>d</a:t>
            </a:r>
            <a:r>
              <a:rPr lang="en-US" altLang="en-US" smtClean="0">
                <a:latin typeface="Arial" charset="0"/>
                <a:cs typeface="Arial" charset="0"/>
              </a:rPr>
              <a:t>-ary heaps have different performance versus binary heaps: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A </a:t>
            </a:r>
            <a:r>
              <a:rPr lang="en-US" altLang="en-US" i="1" smtClean="0">
                <a:latin typeface="Times New Roman" pitchFamily="18" charset="0"/>
                <a:cs typeface="Arial" charset="0"/>
              </a:rPr>
              <a:t>d</a:t>
            </a:r>
            <a:r>
              <a:rPr lang="en-US" altLang="en-US" smtClean="0">
                <a:latin typeface="Arial" charset="0"/>
                <a:cs typeface="Arial" charset="0"/>
              </a:rPr>
              <a:t>-ary heap makes </a:t>
            </a:r>
            <a:r>
              <a:rPr lang="en-US" altLang="en-US" smtClean="0">
                <a:latin typeface="Times New Roman" pitchFamily="18" charset="0"/>
                <a:cs typeface="Times New Roman" pitchFamily="18" charset="0"/>
              </a:rPr>
              <a:t>log</a:t>
            </a:r>
            <a:r>
              <a:rPr lang="en-US" altLang="en-US" i="1" baseline="-25000" smtClean="0"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altLang="en-US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en-US" i="1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en-US" smtClean="0"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en-US" smtClean="0">
                <a:latin typeface="Arial" charset="0"/>
                <a:cs typeface="Arial" charset="0"/>
              </a:rPr>
              <a:t> comparisons for each push (worst case)</a:t>
            </a:r>
          </a:p>
          <a:p>
            <a:pPr lvl="2"/>
            <a:r>
              <a:rPr lang="en-US" altLang="en-US" smtClean="0">
                <a:latin typeface="Arial" charset="0"/>
                <a:cs typeface="Arial" charset="0"/>
              </a:rPr>
              <a:t>Percolating up compares only the parent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A </a:t>
            </a:r>
            <a:r>
              <a:rPr lang="en-US" altLang="en-US" i="1" smtClean="0">
                <a:latin typeface="Times New Roman" pitchFamily="18" charset="0"/>
                <a:cs typeface="Arial" charset="0"/>
              </a:rPr>
              <a:t>d</a:t>
            </a:r>
            <a:r>
              <a:rPr lang="en-US" altLang="en-US" smtClean="0">
                <a:latin typeface="Arial" charset="0"/>
                <a:cs typeface="Arial" charset="0"/>
              </a:rPr>
              <a:t>-ary heap must, however, make </a:t>
            </a:r>
            <a:r>
              <a:rPr lang="en-US" altLang="en-US" i="1" smtClean="0"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altLang="en-US" smtClean="0">
                <a:latin typeface="Times New Roman" pitchFamily="18" charset="0"/>
                <a:cs typeface="Times New Roman" pitchFamily="18" charset="0"/>
              </a:rPr>
              <a:t> log</a:t>
            </a:r>
            <a:r>
              <a:rPr lang="en-US" altLang="en-US" i="1" baseline="-25000" smtClean="0"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altLang="en-US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en-US" i="1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en-US" smtClean="0"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en-US" smtClean="0">
                <a:latin typeface="Arial" charset="0"/>
                <a:cs typeface="Arial" charset="0"/>
              </a:rPr>
              <a:t> comparisons for each pop</a:t>
            </a:r>
          </a:p>
          <a:p>
            <a:pPr lvl="2"/>
            <a:r>
              <a:rPr lang="en-US" altLang="en-US" smtClean="0">
                <a:latin typeface="Arial" charset="0"/>
                <a:cs typeface="Arial" charset="0"/>
              </a:rPr>
              <a:t>Percolating down compares a node with all </a:t>
            </a:r>
            <a:r>
              <a:rPr lang="en-US" altLang="en-US" i="1" smtClean="0"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altLang="en-US" smtClean="0">
                <a:latin typeface="Arial" charset="0"/>
                <a:cs typeface="Arial" charset="0"/>
              </a:rPr>
              <a:t> children</a:t>
            </a:r>
          </a:p>
          <a:p>
            <a:pPr>
              <a:buFont typeface="Arial" charset="0"/>
              <a:buNone/>
            </a:pPr>
            <a:endParaRPr lang="en-US" altLang="en-US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Assuming an equal number of pushes and pops:</a:t>
            </a:r>
          </a:p>
          <a:p>
            <a:pPr algn="ctr">
              <a:buFont typeface="Arial" charset="0"/>
              <a:buNone/>
            </a:pPr>
            <a:r>
              <a:rPr lang="en-US" altLang="en-US" sz="1800" smtClean="0">
                <a:latin typeface="Times New Roman" pitchFamily="18" charset="0"/>
                <a:cs typeface="Times New Roman" pitchFamily="18" charset="0"/>
              </a:rPr>
              <a:t>       log</a:t>
            </a:r>
            <a:r>
              <a:rPr lang="en-US" altLang="en-US" sz="1800" i="1" baseline="-25000" smtClean="0">
                <a:latin typeface="Times New Roman" pitchFamily="18" charset="0"/>
                <a:cs typeface="Times New Roman" pitchFamily="18" charset="0"/>
              </a:rPr>
              <a:t>d </a:t>
            </a:r>
            <a:r>
              <a:rPr lang="en-US" altLang="en-US" sz="1800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en-US" sz="1800" i="1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en-US" sz="1800" smtClean="0">
                <a:latin typeface="Times New Roman" pitchFamily="18" charset="0"/>
                <a:cs typeface="Times New Roman" pitchFamily="18" charset="0"/>
              </a:rPr>
              <a:t>) + </a:t>
            </a:r>
            <a:r>
              <a:rPr lang="en-US" altLang="en-US" sz="1800" i="1" smtClean="0">
                <a:latin typeface="Times New Roman" pitchFamily="18" charset="0"/>
                <a:cs typeface="Arial" charset="0"/>
              </a:rPr>
              <a:t>d</a:t>
            </a:r>
            <a:r>
              <a:rPr lang="en-US" altLang="en-US" sz="1800" smtClean="0">
                <a:latin typeface="Times New Roman" pitchFamily="18" charset="0"/>
                <a:cs typeface="Times New Roman" pitchFamily="18" charset="0"/>
              </a:rPr>
              <a:t> log</a:t>
            </a:r>
            <a:r>
              <a:rPr lang="en-US" altLang="en-US" sz="1800" i="1" baseline="-25000" smtClean="0">
                <a:latin typeface="Times New Roman" pitchFamily="18" charset="0"/>
                <a:cs typeface="Times New Roman" pitchFamily="18" charset="0"/>
              </a:rPr>
              <a:t>d </a:t>
            </a:r>
            <a:r>
              <a:rPr lang="en-US" altLang="en-US" sz="1800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en-US" sz="1800" i="1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en-US" sz="1800" smtClean="0">
                <a:latin typeface="Times New Roman" pitchFamily="18" charset="0"/>
                <a:cs typeface="Times New Roman" pitchFamily="18" charset="0"/>
              </a:rPr>
              <a:t>) = (</a:t>
            </a:r>
            <a:r>
              <a:rPr lang="en-US" altLang="en-US" sz="1800" i="1" smtClean="0">
                <a:latin typeface="Times New Roman" pitchFamily="18" charset="0"/>
                <a:cs typeface="Arial" charset="0"/>
              </a:rPr>
              <a:t>d</a:t>
            </a:r>
            <a:r>
              <a:rPr lang="en-US" altLang="en-US" sz="1800" smtClean="0">
                <a:latin typeface="Times New Roman" pitchFamily="18" charset="0"/>
                <a:cs typeface="Arial" charset="0"/>
              </a:rPr>
              <a:t> + 1)</a:t>
            </a:r>
            <a:r>
              <a:rPr lang="en-US" altLang="en-US" sz="1800" smtClean="0">
                <a:latin typeface="Times New Roman" pitchFamily="18" charset="0"/>
                <a:cs typeface="Times New Roman" pitchFamily="18" charset="0"/>
              </a:rPr>
              <a:t> log</a:t>
            </a:r>
            <a:r>
              <a:rPr lang="en-US" altLang="en-US" sz="1800" i="1" baseline="-25000" smtClean="0"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altLang="en-US" sz="1800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en-US" sz="1800" i="1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en-US" sz="1800" smtClean="0">
                <a:latin typeface="Times New Roman" pitchFamily="18" charset="0"/>
                <a:cs typeface="Times New Roman" pitchFamily="18" charset="0"/>
              </a:rPr>
              <a:t>)</a:t>
            </a:r>
            <a:endParaRPr lang="en-US" altLang="en-US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US" altLang="en-US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31856819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5"/>
          <p:cNvSpPr>
            <a:spLocks noChangeArrowheads="1"/>
          </p:cNvSpPr>
          <p:nvPr/>
        </p:nvSpPr>
        <p:spPr bwMode="auto">
          <a:xfrm>
            <a:off x="4691063" y="5291138"/>
            <a:ext cx="241300" cy="36988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altLang="en-US" i="1">
                <a:latin typeface="Times New Roman" pitchFamily="18" charset="0"/>
                <a:cs typeface="Times New Roman" pitchFamily="18" charset="0"/>
              </a:rPr>
              <a:t>d</a:t>
            </a:r>
            <a:endParaRPr lang="en-CA" altLang="en-US"/>
          </a:p>
        </p:txBody>
      </p:sp>
      <p:sp>
        <p:nvSpPr>
          <p:cNvPr id="410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Relative Speed</a:t>
            </a:r>
          </a:p>
        </p:txBody>
      </p:sp>
      <p:sp>
        <p:nvSpPr>
          <p:cNvPr id="410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Calculating the relative number of comparisons with a binary heap</a:t>
            </a:r>
          </a:p>
          <a:p>
            <a:pPr>
              <a:buFont typeface="Arial" charset="0"/>
              <a:buNone/>
            </a:pPr>
            <a:endParaRPr lang="en-US" altLang="en-US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US" altLang="en-US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US" altLang="en-US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US" altLang="en-US" sz="110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US" altLang="en-US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US" altLang="en-US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US" altLang="en-US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US" altLang="en-US" smtClean="0">
              <a:latin typeface="Arial" charset="0"/>
              <a:cs typeface="Arial" charset="0"/>
            </a:endParaRPr>
          </a:p>
          <a:p>
            <a:pPr lvl="1"/>
            <a:endParaRPr lang="en-US" altLang="en-US" smtClean="0">
              <a:latin typeface="Arial" charset="0"/>
              <a:cs typeface="Arial" charset="0"/>
            </a:endParaRPr>
          </a:p>
          <a:p>
            <a:pPr lvl="1"/>
            <a:endParaRPr lang="en-US" altLang="en-US" smtClean="0">
              <a:latin typeface="Arial" charset="0"/>
              <a:cs typeface="Arial" charset="0"/>
            </a:endParaRPr>
          </a:p>
          <a:p>
            <a:pPr lvl="1"/>
            <a:endParaRPr lang="en-US" altLang="en-US" smtClean="0">
              <a:latin typeface="Arial" charset="0"/>
              <a:cs typeface="Arial" charset="0"/>
            </a:endParaRP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The comparisons are minimized when </a:t>
            </a:r>
            <a:r>
              <a:rPr lang="en-US" altLang="en-US" i="1" smtClean="0"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altLang="en-US" smtClean="0">
                <a:latin typeface="Times New Roman" pitchFamily="18" charset="0"/>
                <a:cs typeface="Times New Roman" pitchFamily="18" charset="0"/>
              </a:rPr>
              <a:t> = 4</a:t>
            </a:r>
            <a:r>
              <a:rPr lang="en-US" altLang="en-US" smtClean="0">
                <a:latin typeface="Arial" charset="0"/>
                <a:cs typeface="Arial" charset="0"/>
              </a:rPr>
              <a:t>:</a:t>
            </a:r>
          </a:p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</a:t>
            </a:r>
          </a:p>
        </p:txBody>
      </p:sp>
      <p:graphicFrame>
        <p:nvGraphicFramePr>
          <p:cNvPr id="4098" name="Object 4"/>
          <p:cNvGraphicFramePr>
            <a:graphicFrameLocks noChangeAspect="1"/>
          </p:cNvGraphicFramePr>
          <p:nvPr/>
        </p:nvGraphicFramePr>
        <p:xfrm>
          <a:off x="2222500" y="1978025"/>
          <a:ext cx="4941888" cy="1235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2" name="Equation" r:id="rId4" imgW="2590560" imgH="647640" progId="Equation.DSMT4">
                  <p:embed/>
                </p:oleObj>
              </mc:Choice>
              <mc:Fallback>
                <p:oleObj name="Equation" r:id="rId4" imgW="2590560" imgH="647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22500" y="1978025"/>
                        <a:ext cx="4941888" cy="1235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102" name="Picture 8" descr="C:\Users\dwharder\Desktop\d1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213" y="3357563"/>
            <a:ext cx="3971925" cy="196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03" name="TextBox 12"/>
          <p:cNvSpPr txBox="1">
            <a:spLocks noChangeArrowheads="1"/>
          </p:cNvSpPr>
          <p:nvPr/>
        </p:nvSpPr>
        <p:spPr bwMode="auto">
          <a:xfrm>
            <a:off x="3779838" y="4437063"/>
            <a:ext cx="7112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CA" altLang="en-US"/>
              <a:t>83 %</a:t>
            </a:r>
          </a:p>
        </p:txBody>
      </p:sp>
    </p:spTree>
    <p:extLst>
      <p:ext uri="{BB962C8B-B14F-4D97-AF65-F5344CB8AC3E}">
        <p14:creationId xmlns:p14="http://schemas.microsoft.com/office/powerpoint/2010/main" val="10107800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Relative Speed</a:t>
            </a:r>
          </a:p>
        </p:txBody>
      </p:sp>
      <p:sp>
        <p:nvSpPr>
          <p:cNvPr id="512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A quaternary heap requires</a:t>
            </a:r>
          </a:p>
          <a:p>
            <a:pPr>
              <a:buFont typeface="Arial" charset="0"/>
              <a:buNone/>
            </a:pPr>
            <a:endParaRPr lang="en-US" altLang="en-US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US" altLang="en-US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of the comparisons required for a binary heap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It should be 16.67 % faster</a:t>
            </a:r>
          </a:p>
        </p:txBody>
      </p:sp>
      <p:graphicFrame>
        <p:nvGraphicFramePr>
          <p:cNvPr id="5122" name="Object 4"/>
          <p:cNvGraphicFramePr>
            <a:graphicFrameLocks noChangeAspect="1"/>
          </p:cNvGraphicFramePr>
          <p:nvPr/>
        </p:nvGraphicFramePr>
        <p:xfrm>
          <a:off x="3492500" y="1916113"/>
          <a:ext cx="2228850" cy="798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6" name="Equation" r:id="rId4" imgW="1168200" imgH="419040" progId="Equation.DSMT4">
                  <p:embed/>
                </p:oleObj>
              </mc:Choice>
              <mc:Fallback>
                <p:oleObj name="Equation" r:id="rId4" imgW="1168200" imgH="419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92500" y="1916113"/>
                        <a:ext cx="2228850" cy="7985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248554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Picture 7" descr="C:\Users\dwharder\Desktop\d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2638" y="4103688"/>
            <a:ext cx="3867150" cy="2381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Relative Speed</a:t>
            </a:r>
          </a:p>
        </p:txBody>
      </p:sp>
      <p:sp>
        <p:nvSpPr>
          <p:cNvPr id="614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From binary heaps, however, a </a:t>
            </a:r>
            <a:r>
              <a:rPr lang="en-US" altLang="en-US" smtClean="0">
                <a:latin typeface="Consolas" pitchFamily="49" charset="0"/>
                <a:cs typeface="Consolas" pitchFamily="49" charset="0"/>
              </a:rPr>
              <a:t>push</a:t>
            </a:r>
            <a:r>
              <a:rPr lang="en-US" altLang="en-US" smtClean="0">
                <a:latin typeface="Arial" charset="0"/>
                <a:cs typeface="Arial" charset="0"/>
              </a:rPr>
              <a:t> was </a:t>
            </a:r>
            <a:r>
              <a:rPr lang="en-US" altLang="en-US" smtClean="0">
                <a:latin typeface="Symbol" pitchFamily="18" charset="2"/>
                <a:cs typeface="Arial" charset="0"/>
              </a:rPr>
              <a:t>Q</a:t>
            </a:r>
            <a:r>
              <a:rPr lang="en-US" altLang="en-US" smtClean="0">
                <a:latin typeface="Times New Roman" pitchFamily="18" charset="0"/>
                <a:cs typeface="Times New Roman" pitchFamily="18" charset="0"/>
              </a:rPr>
              <a:t>(1)</a:t>
            </a:r>
            <a:r>
              <a:rPr lang="en-US" altLang="en-US" smtClean="0">
                <a:latin typeface="Arial" charset="0"/>
                <a:cs typeface="Arial" charset="0"/>
              </a:rPr>
              <a:t> on average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At least half the entries are stored in leaf nodes</a:t>
            </a:r>
          </a:p>
          <a:p>
            <a:pPr>
              <a:buFont typeface="Arial" charset="0"/>
              <a:buNone/>
            </a:pPr>
            <a:endParaRPr lang="en-US" altLang="en-US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Assuming an equal number of pushes and pops, we expect a run time of </a:t>
            </a:r>
            <a:r>
              <a:rPr lang="en-US" altLang="en-US" i="1" smtClean="0">
                <a:latin typeface="Times New Roman" pitchFamily="18" charset="0"/>
                <a:cs typeface="Arial" charset="0"/>
              </a:rPr>
              <a:t>d</a:t>
            </a:r>
            <a:r>
              <a:rPr lang="en-US" altLang="en-US" smtClean="0">
                <a:latin typeface="Times New Roman" pitchFamily="18" charset="0"/>
                <a:cs typeface="Times New Roman" pitchFamily="18" charset="0"/>
              </a:rPr>
              <a:t> log</a:t>
            </a:r>
            <a:r>
              <a:rPr lang="en-US" altLang="en-US" i="1" baseline="-25000" smtClean="0">
                <a:latin typeface="Times New Roman" pitchFamily="18" charset="0"/>
                <a:cs typeface="Times New Roman" pitchFamily="18" charset="0"/>
              </a:rPr>
              <a:t>d </a:t>
            </a:r>
            <a:r>
              <a:rPr lang="en-US" altLang="en-US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en-US" i="1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en-US" smtClean="0"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en-US" smtClean="0">
                <a:latin typeface="Arial" charset="0"/>
                <a:cs typeface="Arial" charset="0"/>
              </a:rPr>
              <a:t> </a:t>
            </a:r>
          </a:p>
          <a:p>
            <a:pPr>
              <a:buFont typeface="Arial" charset="0"/>
              <a:buNone/>
            </a:pPr>
            <a:endParaRPr lang="en-US" altLang="en-US" smtClean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Arial" charset="0"/>
              <a:buNone/>
            </a:pPr>
            <a:endParaRPr lang="en-US" altLang="en-US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Thus, </a:t>
            </a:r>
          </a:p>
          <a:p>
            <a:pPr>
              <a:buFont typeface="Arial" charset="0"/>
              <a:buNone/>
            </a:pPr>
            <a:endParaRPr lang="en-US" altLang="en-US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This suggests using a ternary</a:t>
            </a:r>
            <a:br>
              <a:rPr lang="en-US" altLang="en-US" smtClean="0">
                <a:latin typeface="Arial" charset="0"/>
                <a:cs typeface="Arial" charset="0"/>
              </a:rPr>
            </a:br>
            <a:r>
              <a:rPr lang="en-US" altLang="en-US" smtClean="0">
                <a:latin typeface="Arial" charset="0"/>
                <a:cs typeface="Arial" charset="0"/>
              </a:rPr>
              <a:t>heap—not a quaternary heap</a:t>
            </a:r>
          </a:p>
        </p:txBody>
      </p:sp>
      <p:graphicFrame>
        <p:nvGraphicFramePr>
          <p:cNvPr id="6146" name="Object 4"/>
          <p:cNvGraphicFramePr>
            <a:graphicFrameLocks noChangeAspect="1"/>
          </p:cNvGraphicFramePr>
          <p:nvPr/>
        </p:nvGraphicFramePr>
        <p:xfrm>
          <a:off x="1619250" y="3814763"/>
          <a:ext cx="2493963" cy="847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0" name="Equation" r:id="rId5" imgW="1307880" imgH="444240" progId="Equation.DSMT4">
                  <p:embed/>
                </p:oleObj>
              </mc:Choice>
              <mc:Fallback>
                <p:oleObj name="Equation" r:id="rId5" imgW="1307880" imgH="4442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9250" y="3814763"/>
                        <a:ext cx="2493963" cy="847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50" name="Rectangle 6"/>
          <p:cNvSpPr>
            <a:spLocks noChangeArrowheads="1"/>
          </p:cNvSpPr>
          <p:nvPr/>
        </p:nvSpPr>
        <p:spPr bwMode="auto">
          <a:xfrm>
            <a:off x="6443663" y="6272213"/>
            <a:ext cx="242887" cy="36988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altLang="en-US" i="1">
                <a:latin typeface="Times New Roman" pitchFamily="18" charset="0"/>
                <a:cs typeface="Times New Roman" pitchFamily="18" charset="0"/>
              </a:rPr>
              <a:t>d</a:t>
            </a:r>
            <a:endParaRPr lang="en-CA" altLang="en-US"/>
          </a:p>
        </p:txBody>
      </p:sp>
      <p:sp>
        <p:nvSpPr>
          <p:cNvPr id="6151" name="TextBox 8"/>
          <p:cNvSpPr txBox="1">
            <a:spLocks noChangeArrowheads="1"/>
          </p:cNvSpPr>
          <p:nvPr/>
        </p:nvSpPr>
        <p:spPr bwMode="auto">
          <a:xfrm>
            <a:off x="6084888" y="5084763"/>
            <a:ext cx="70961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CA" altLang="en-US"/>
              <a:t>94 %</a:t>
            </a:r>
          </a:p>
        </p:txBody>
      </p:sp>
    </p:spTree>
    <p:extLst>
      <p:ext uri="{BB962C8B-B14F-4D97-AF65-F5344CB8AC3E}">
        <p14:creationId xmlns:p14="http://schemas.microsoft.com/office/powerpoint/2010/main" val="4845141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Relative Speed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In order to test this, 1.5 billion pushes and pops were performed on similar implementations of binary, ternary, quaternary, and quinary min heaps with two cases</a:t>
            </a:r>
          </a:p>
          <a:p>
            <a:pPr>
              <a:buFont typeface="Arial" charset="0"/>
              <a:buNone/>
            </a:pPr>
            <a:endParaRPr lang="en-US" altLang="en-US" smtClean="0">
              <a:latin typeface="Arial" charset="0"/>
              <a:cs typeface="Arial" charset="0"/>
            </a:endParaRPr>
          </a:p>
          <a:p>
            <a:pPr algn="ctr">
              <a:buFont typeface="Arial" charset="0"/>
              <a:buNone/>
            </a:pPr>
            <a:r>
              <a:rPr lang="en-US" altLang="en-US" sz="1800" smtClean="0">
                <a:latin typeface="Consolas" pitchFamily="49" charset="0"/>
                <a:cs typeface="Consolas" pitchFamily="49" charset="0"/>
              </a:rPr>
              <a:t>http://ece.uwaterloo.ca/~dwharder/aads/Algorithms/d-ary_heaps/</a:t>
            </a:r>
          </a:p>
          <a:p>
            <a:pPr>
              <a:buFont typeface="Arial" charset="0"/>
              <a:buNone/>
            </a:pPr>
            <a:endParaRPr lang="en-US" altLang="en-US" smtClean="0">
              <a:latin typeface="Arial" charset="0"/>
              <a:cs typeface="Arial" charset="0"/>
            </a:endParaRPr>
          </a:p>
          <a:p>
            <a:pPr lvl="1"/>
            <a:endParaRPr lang="en-US" altLang="en-US" smtClean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18656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4" descr="C:\Users\dwharder\Desktop\temp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3325" y="2827338"/>
            <a:ext cx="4019550" cy="3943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Relative Speed</a:t>
            </a:r>
          </a:p>
        </p:txBody>
      </p:sp>
      <p:sp>
        <p:nvSpPr>
          <p:cNvPr id="717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Using the worst-case insertions:  every newly inserted entry has higher priority than all other entries in the heap: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The time closely follows the pattern we expect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Percent relative to a binary heap</a:t>
            </a:r>
          </a:p>
          <a:p>
            <a:pPr lvl="1"/>
            <a:endParaRPr lang="en-US" altLang="en-US" smtClean="0">
              <a:latin typeface="Arial" charset="0"/>
              <a:cs typeface="Arial" charset="0"/>
            </a:endParaRPr>
          </a:p>
        </p:txBody>
      </p:sp>
      <p:graphicFrame>
        <p:nvGraphicFramePr>
          <p:cNvPr id="7170" name="Object 4"/>
          <p:cNvGraphicFramePr>
            <a:graphicFrameLocks noChangeAspect="1"/>
          </p:cNvGraphicFramePr>
          <p:nvPr/>
        </p:nvGraphicFramePr>
        <p:xfrm>
          <a:off x="7754938" y="5027613"/>
          <a:ext cx="1138237" cy="798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4" name="Equation" r:id="rId5" imgW="596880" imgH="419040" progId="Equation.DSMT4">
                  <p:embed/>
                </p:oleObj>
              </mc:Choice>
              <mc:Fallback>
                <p:oleObj name="Equation" r:id="rId5" imgW="596880" imgH="419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54938" y="5027613"/>
                        <a:ext cx="1138237" cy="7985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74" name="TextBox 8"/>
          <p:cNvSpPr txBox="1">
            <a:spLocks noChangeArrowheads="1"/>
          </p:cNvSpPr>
          <p:nvPr/>
        </p:nvSpPr>
        <p:spPr bwMode="auto">
          <a:xfrm>
            <a:off x="6126163" y="5589588"/>
            <a:ext cx="132556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CA" altLang="en-US">
                <a:solidFill>
                  <a:srgbClr val="FF0000"/>
                </a:solidFill>
              </a:rPr>
              <a:t>Actual time</a:t>
            </a:r>
          </a:p>
        </p:txBody>
      </p:sp>
      <p:sp>
        <p:nvSpPr>
          <p:cNvPr id="7175" name="TextBox 9"/>
          <p:cNvSpPr txBox="1">
            <a:spLocks noChangeArrowheads="1"/>
          </p:cNvSpPr>
          <p:nvPr/>
        </p:nvSpPr>
        <p:spPr bwMode="auto">
          <a:xfrm>
            <a:off x="5805488" y="5229225"/>
            <a:ext cx="16462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CA" altLang="en-US"/>
              <a:t>Expected time</a:t>
            </a:r>
          </a:p>
        </p:txBody>
      </p:sp>
      <p:sp>
        <p:nvSpPr>
          <p:cNvPr id="12" name="Oval 11"/>
          <p:cNvSpPr/>
          <p:nvPr/>
        </p:nvSpPr>
        <p:spPr>
          <a:xfrm>
            <a:off x="7524750" y="5732463"/>
            <a:ext cx="71438" cy="7302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CA"/>
          </a:p>
        </p:txBody>
      </p:sp>
      <p:sp>
        <p:nvSpPr>
          <p:cNvPr id="13" name="Rectangle 12"/>
          <p:cNvSpPr/>
          <p:nvPr/>
        </p:nvSpPr>
        <p:spPr>
          <a:xfrm>
            <a:off x="7524750" y="5373688"/>
            <a:ext cx="71438" cy="714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436443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Outline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In this topic, we will: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Definition of a </a:t>
            </a:r>
            <a:r>
              <a:rPr lang="en-US" altLang="en-US" i="1" smtClean="0">
                <a:latin typeface="Times New Roman" pitchFamily="18" charset="0"/>
                <a:cs typeface="Arial" charset="0"/>
              </a:rPr>
              <a:t>d</a:t>
            </a:r>
            <a:r>
              <a:rPr lang="en-US" altLang="en-US" smtClean="0">
                <a:latin typeface="Arial" charset="0"/>
                <a:cs typeface="Arial" charset="0"/>
              </a:rPr>
              <a:t>-ary min heap 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Implementation as a complete tree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Examples of binary, ternary, quaternary, and quinary min heaps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Properties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Relative speeds</a:t>
            </a:r>
          </a:p>
          <a:p>
            <a:pPr lvl="2"/>
            <a:r>
              <a:rPr lang="en-US" altLang="en-US" smtClean="0">
                <a:latin typeface="Arial" charset="0"/>
                <a:cs typeface="Arial" charset="0"/>
              </a:rPr>
              <a:t>Optimal choice is a quaternary heap</a:t>
            </a:r>
          </a:p>
          <a:p>
            <a:pPr lvl="1"/>
            <a:endParaRPr lang="en-US" altLang="en-US" smtClean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86755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Relative Speed</a:t>
            </a:r>
          </a:p>
        </p:txBody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However, if we make random insertions, we get closer to the other expected pattern—a ternary tree appears to be better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Percent relative to a binary heap</a:t>
            </a:r>
          </a:p>
        </p:txBody>
      </p:sp>
      <p:pic>
        <p:nvPicPr>
          <p:cNvPr id="8197" name="Picture 5" descr="C:\Users\dwharder\Desktop\temp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2225" y="2957513"/>
            <a:ext cx="4019550" cy="3867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8" name="TextBox 6"/>
          <p:cNvSpPr txBox="1">
            <a:spLocks noChangeArrowheads="1"/>
          </p:cNvSpPr>
          <p:nvPr/>
        </p:nvSpPr>
        <p:spPr bwMode="auto">
          <a:xfrm>
            <a:off x="6126163" y="5589588"/>
            <a:ext cx="132556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CA" altLang="en-US">
                <a:solidFill>
                  <a:srgbClr val="FF0000"/>
                </a:solidFill>
              </a:rPr>
              <a:t>Actual time</a:t>
            </a:r>
          </a:p>
        </p:txBody>
      </p:sp>
      <p:sp>
        <p:nvSpPr>
          <p:cNvPr id="8199" name="TextBox 7"/>
          <p:cNvSpPr txBox="1">
            <a:spLocks noChangeArrowheads="1"/>
          </p:cNvSpPr>
          <p:nvPr/>
        </p:nvSpPr>
        <p:spPr bwMode="auto">
          <a:xfrm>
            <a:off x="5805488" y="5229225"/>
            <a:ext cx="16462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CA" altLang="en-US"/>
              <a:t>Expected time</a:t>
            </a:r>
          </a:p>
        </p:txBody>
      </p:sp>
      <p:graphicFrame>
        <p:nvGraphicFramePr>
          <p:cNvPr id="8194" name="Object 4"/>
          <p:cNvGraphicFramePr>
            <a:graphicFrameLocks noChangeAspect="1"/>
          </p:cNvGraphicFramePr>
          <p:nvPr/>
        </p:nvGraphicFramePr>
        <p:xfrm>
          <a:off x="7740650" y="5026025"/>
          <a:ext cx="1138238" cy="798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8" name="Equation" r:id="rId5" imgW="596880" imgH="419040" progId="Equation.DSMT4">
                  <p:embed/>
                </p:oleObj>
              </mc:Choice>
              <mc:Fallback>
                <p:oleObj name="Equation" r:id="rId5" imgW="596880" imgH="419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40650" y="5026025"/>
                        <a:ext cx="1138238" cy="798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Oval 9"/>
          <p:cNvSpPr/>
          <p:nvPr/>
        </p:nvSpPr>
        <p:spPr>
          <a:xfrm>
            <a:off x="7524750" y="5732463"/>
            <a:ext cx="71438" cy="7302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CA"/>
          </a:p>
        </p:txBody>
      </p:sp>
      <p:sp>
        <p:nvSpPr>
          <p:cNvPr id="11" name="Rectangle 10"/>
          <p:cNvSpPr/>
          <p:nvPr/>
        </p:nvSpPr>
        <p:spPr>
          <a:xfrm>
            <a:off x="7524750" y="5373688"/>
            <a:ext cx="71438" cy="714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171307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Cache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Why are the run-times better than expected?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Recall that the cache is faster than main memory:</a:t>
            </a:r>
          </a:p>
          <a:p>
            <a:pPr lvl="1"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		Cache			    </a:t>
            </a:r>
            <a:r>
              <a:rPr lang="en-US" altLang="en-US" smtClean="0">
                <a:latin typeface="Times New Roman" pitchFamily="18" charset="0"/>
                <a:cs typeface="Arial" charset="0"/>
              </a:rPr>
              <a:t>1 GHz</a:t>
            </a:r>
          </a:p>
          <a:p>
            <a:pPr lvl="1"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		Main memory (SDRAM):	</a:t>
            </a:r>
            <a:r>
              <a:rPr lang="en-US" altLang="en-US" smtClean="0">
                <a:latin typeface="Times New Roman" pitchFamily="18" charset="0"/>
                <a:cs typeface="Arial" charset="0"/>
              </a:rPr>
              <a:t>100 MHz</a:t>
            </a:r>
            <a:endParaRPr lang="en-US" altLang="en-US" smtClean="0">
              <a:latin typeface="Arial" charset="0"/>
              <a:cs typeface="Arial" charset="0"/>
            </a:endParaRPr>
          </a:p>
          <a:p>
            <a:pPr lvl="1"/>
            <a:endParaRPr lang="en-US" altLang="en-US" smtClean="0">
              <a:latin typeface="Arial" charset="0"/>
              <a:cs typeface="Arial" charset="0"/>
            </a:endParaRP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Recall that the cache is faster than main memory but not every page can be cached simultaneously</a:t>
            </a:r>
          </a:p>
          <a:p>
            <a:pPr lvl="2"/>
            <a:r>
              <a:rPr lang="en-US" altLang="en-US" smtClean="0">
                <a:latin typeface="Arial" charset="0"/>
                <a:cs typeface="Arial" charset="0"/>
              </a:rPr>
              <a:t>Fewer memory accesses may result in fewer cache misses</a:t>
            </a:r>
          </a:p>
        </p:txBody>
      </p:sp>
    </p:spTree>
    <p:extLst>
      <p:ext uri="{BB962C8B-B14F-4D97-AF65-F5344CB8AC3E}">
        <p14:creationId xmlns:p14="http://schemas.microsoft.com/office/powerpoint/2010/main" val="24830401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Summary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In this topic, we: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Defined </a:t>
            </a:r>
            <a:r>
              <a:rPr lang="en-US" altLang="en-US" i="1" smtClean="0">
                <a:latin typeface="Times New Roman" pitchFamily="18" charset="0"/>
                <a:cs typeface="Arial" charset="0"/>
              </a:rPr>
              <a:t>d</a:t>
            </a:r>
            <a:r>
              <a:rPr lang="en-US" altLang="en-US" smtClean="0">
                <a:latin typeface="Arial" charset="0"/>
                <a:cs typeface="Arial" charset="0"/>
              </a:rPr>
              <a:t>-ary min heaps</a:t>
            </a:r>
          </a:p>
          <a:p>
            <a:pPr lvl="2"/>
            <a:r>
              <a:rPr lang="en-US" altLang="en-US" i="1" smtClean="0">
                <a:latin typeface="Times New Roman" pitchFamily="18" charset="0"/>
                <a:cs typeface="Arial" charset="0"/>
              </a:rPr>
              <a:t>n</a:t>
            </a:r>
            <a:r>
              <a:rPr lang="en-US" altLang="en-US" smtClean="0">
                <a:latin typeface="Arial" charset="0"/>
                <a:cs typeface="Arial" charset="0"/>
              </a:rPr>
              <a:t>-ary trees interpreted as heaps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Similar array implementation for complete </a:t>
            </a:r>
            <a:r>
              <a:rPr lang="en-US" altLang="en-US" i="1" smtClean="0">
                <a:latin typeface="Times New Roman" pitchFamily="18" charset="0"/>
                <a:cs typeface="Arial" charset="0"/>
              </a:rPr>
              <a:t>d</a:t>
            </a:r>
            <a:r>
              <a:rPr lang="en-US" altLang="en-US" smtClean="0">
                <a:latin typeface="Arial" charset="0"/>
                <a:cs typeface="Arial" charset="0"/>
              </a:rPr>
              <a:t>-ary heaps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Saw some examples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Properties of the complete heaps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Ternary heaps are apparently optimal</a:t>
            </a:r>
          </a:p>
          <a:p>
            <a:pPr lvl="2"/>
            <a:r>
              <a:rPr lang="en-US" altLang="en-US" smtClean="0">
                <a:latin typeface="Arial" charset="0"/>
                <a:cs typeface="Arial" charset="0"/>
              </a:rPr>
              <a:t>Actual tests partially confirms the theoretical limits</a:t>
            </a:r>
          </a:p>
          <a:p>
            <a:pPr lvl="1"/>
            <a:endParaRPr lang="en-US" altLang="en-US" smtClean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96999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References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533400" indent="-533400">
              <a:buFontTx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[1]	Cormen, Leiserson, and Rivest, </a:t>
            </a:r>
            <a:r>
              <a:rPr lang="en-US" altLang="en-US" i="1" smtClean="0">
                <a:latin typeface="Arial" charset="0"/>
                <a:cs typeface="Arial" charset="0"/>
              </a:rPr>
              <a:t>Introduction to Algorithms</a:t>
            </a:r>
            <a:r>
              <a:rPr lang="en-US" altLang="en-US" smtClean="0">
                <a:latin typeface="Arial" charset="0"/>
                <a:cs typeface="Arial" charset="0"/>
              </a:rPr>
              <a:t>, McGraw Hill, 1990, §7.1-3, p.152.</a:t>
            </a:r>
          </a:p>
          <a:p>
            <a:pPr marL="533400" indent="-533400">
              <a:buFontTx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[2]	Weiss, </a:t>
            </a:r>
            <a:r>
              <a:rPr lang="en-US" altLang="en-US" i="1" smtClean="0">
                <a:latin typeface="Arial" charset="0"/>
                <a:cs typeface="Arial" charset="0"/>
              </a:rPr>
              <a:t>Data Structures and Algorithm Analysis in C++</a:t>
            </a:r>
            <a:r>
              <a:rPr lang="en-US" altLang="en-US" smtClean="0">
                <a:latin typeface="Arial" charset="0"/>
                <a:cs typeface="Arial" charset="0"/>
              </a:rPr>
              <a:t>, </a:t>
            </a:r>
            <a:r>
              <a:rPr lang="en-US" altLang="en-US" i="1" smtClean="0">
                <a:latin typeface="Arial" charset="0"/>
                <a:cs typeface="Arial" charset="0"/>
              </a:rPr>
              <a:t>3</a:t>
            </a:r>
            <a:r>
              <a:rPr lang="en-US" altLang="en-US" i="1" baseline="30000" smtClean="0">
                <a:latin typeface="Arial" charset="0"/>
                <a:cs typeface="Arial" charset="0"/>
              </a:rPr>
              <a:t>rd</a:t>
            </a:r>
            <a:r>
              <a:rPr lang="en-US" altLang="en-US" i="1" smtClean="0">
                <a:latin typeface="Arial" charset="0"/>
                <a:cs typeface="Arial" charset="0"/>
              </a:rPr>
              <a:t> Ed.</a:t>
            </a:r>
            <a:r>
              <a:rPr lang="en-US" altLang="en-US" smtClean="0">
                <a:latin typeface="Arial" charset="0"/>
                <a:cs typeface="Arial" charset="0"/>
              </a:rPr>
              <a:t>, Addison Wesley, §6.5-6, p.215-25.</a:t>
            </a:r>
          </a:p>
        </p:txBody>
      </p:sp>
    </p:spTree>
    <p:extLst>
      <p:ext uri="{BB962C8B-B14F-4D97-AF65-F5344CB8AC3E}">
        <p14:creationId xmlns:p14="http://schemas.microsoft.com/office/powerpoint/2010/main" val="12622313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solidFill>
                  <a:srgbClr val="B2B2B2"/>
                </a:solidFill>
                <a:latin typeface="Arial" charset="0"/>
                <a:cs typeface="Arial" charset="0"/>
              </a:rPr>
              <a:t>Usage Notes</a:t>
            </a:r>
          </a:p>
        </p:txBody>
      </p:sp>
      <p:sp>
        <p:nvSpPr>
          <p:cNvPr id="1198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eaLnBrk="1" hangingPunct="1">
              <a:defRPr/>
            </a:pPr>
            <a:r>
              <a:rPr lang="en-US" dirty="0">
                <a:solidFill>
                  <a:srgbClr val="B2B2B2"/>
                </a:solidFill>
              </a:rPr>
              <a:t>These slides are made publicly available on the web for anyone to use</a:t>
            </a:r>
          </a:p>
          <a:p>
            <a:pPr eaLnBrk="1" hangingPunct="1">
              <a:defRPr/>
            </a:pPr>
            <a:r>
              <a:rPr lang="en-US" dirty="0">
                <a:solidFill>
                  <a:srgbClr val="B2B2B2"/>
                </a:solidFill>
              </a:rPr>
              <a:t>If you choose to use them, or a part thereof, for a course at another institution, I ask only three things:</a:t>
            </a:r>
          </a:p>
          <a:p>
            <a:pPr lvl="1" eaLnBrk="1" hangingPunct="1">
              <a:defRPr/>
            </a:pPr>
            <a:r>
              <a:rPr lang="en-US" dirty="0">
                <a:solidFill>
                  <a:srgbClr val="B2B2B2"/>
                </a:solidFill>
              </a:rPr>
              <a:t>that you inform me that you are using the slides,</a:t>
            </a:r>
          </a:p>
          <a:p>
            <a:pPr lvl="1" eaLnBrk="1" hangingPunct="1">
              <a:defRPr/>
            </a:pPr>
            <a:r>
              <a:rPr lang="en-US" dirty="0">
                <a:solidFill>
                  <a:srgbClr val="B2B2B2"/>
                </a:solidFill>
              </a:rPr>
              <a:t>that you acknowledge my work, and</a:t>
            </a:r>
          </a:p>
          <a:p>
            <a:pPr lvl="1" eaLnBrk="1" hangingPunct="1">
              <a:defRPr/>
            </a:pPr>
            <a:r>
              <a:rPr lang="en-US" dirty="0">
                <a:solidFill>
                  <a:srgbClr val="B2B2B2"/>
                </a:solidFill>
              </a:rPr>
              <a:t>that you alert me of any mistakes which I made or changes which you make, and allow me the option of incorporating such changes (with an acknowledgment) in my set of slides</a:t>
            </a:r>
          </a:p>
          <a:p>
            <a:pPr lvl="1" eaLnBrk="1" hangingPunct="1">
              <a:buFontTx/>
              <a:buNone/>
              <a:defRPr/>
            </a:pPr>
            <a:endParaRPr lang="en-US" dirty="0">
              <a:solidFill>
                <a:srgbClr val="B2B2B2"/>
              </a:solidFill>
            </a:endParaRPr>
          </a:p>
          <a:p>
            <a:pPr lvl="1" eaLnBrk="1" hangingPunct="1">
              <a:buFontTx/>
              <a:buNone/>
              <a:defRPr/>
            </a:pPr>
            <a:r>
              <a:rPr lang="en-US" dirty="0">
                <a:solidFill>
                  <a:srgbClr val="B2B2B2"/>
                </a:solidFill>
              </a:rPr>
              <a:t>					</a:t>
            </a:r>
            <a:r>
              <a:rPr lang="en-US" sz="1600" dirty="0">
                <a:solidFill>
                  <a:srgbClr val="B2B2B2"/>
                </a:solidFill>
              </a:rPr>
              <a:t>	Sincerely,</a:t>
            </a:r>
          </a:p>
          <a:p>
            <a:pPr lvl="1" eaLnBrk="1" hangingPunct="1">
              <a:buFontTx/>
              <a:buNone/>
              <a:defRPr/>
            </a:pPr>
            <a:r>
              <a:rPr lang="en-US" sz="1600" dirty="0">
                <a:solidFill>
                  <a:srgbClr val="B2B2B2"/>
                </a:solidFill>
              </a:rPr>
              <a:t>						Douglas Wilhelm Harder, </a:t>
            </a:r>
            <a:r>
              <a:rPr lang="en-US" sz="1600" dirty="0" err="1">
                <a:solidFill>
                  <a:srgbClr val="B2B2B2"/>
                </a:solidFill>
              </a:rPr>
              <a:t>MMath</a:t>
            </a:r>
            <a:endParaRPr lang="en-US" sz="1600" dirty="0">
              <a:solidFill>
                <a:srgbClr val="B2B2B2"/>
              </a:solidFill>
            </a:endParaRPr>
          </a:p>
          <a:p>
            <a:pPr lvl="1" eaLnBrk="1" hangingPunct="1">
              <a:buFontTx/>
              <a:buNone/>
              <a:defRPr/>
            </a:pPr>
            <a:r>
              <a:rPr lang="en-US" sz="1600" dirty="0">
                <a:solidFill>
                  <a:srgbClr val="B2B2B2"/>
                </a:solidFill>
              </a:rPr>
              <a:t>						</a:t>
            </a:r>
            <a:r>
              <a:rPr lang="en-US" sz="1600" b="1" dirty="0">
                <a:solidFill>
                  <a:srgbClr val="B2B2B2"/>
                </a:solidFill>
                <a:latin typeface="Courier New" pitchFamily="49" charset="0"/>
              </a:rPr>
              <a:t>dwharder@alumni.uwaterloo.ca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Definition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 smtClean="0">
                <a:latin typeface="Arial" charset="0"/>
                <a:cs typeface="Arial" charset="0"/>
              </a:rPr>
              <a:t>	The relationship between a binary min heap and a </a:t>
            </a:r>
            <a:r>
              <a:rPr lang="en-US" altLang="en-US" i="1" dirty="0" smtClean="0">
                <a:latin typeface="Times New Roman" pitchFamily="18" charset="0"/>
                <a:cs typeface="Arial" charset="0"/>
              </a:rPr>
              <a:t>d</a:t>
            </a:r>
            <a:r>
              <a:rPr lang="en-US" altLang="en-US" dirty="0" smtClean="0">
                <a:latin typeface="Arial" charset="0"/>
                <a:cs typeface="Arial" charset="0"/>
              </a:rPr>
              <a:t>-</a:t>
            </a:r>
            <a:r>
              <a:rPr lang="en-US" altLang="en-US" dirty="0" err="1" smtClean="0">
                <a:latin typeface="Arial" charset="0"/>
                <a:cs typeface="Arial" charset="0"/>
              </a:rPr>
              <a:t>ary</a:t>
            </a:r>
            <a:r>
              <a:rPr lang="en-US" altLang="en-US" dirty="0" smtClean="0">
                <a:latin typeface="Arial" charset="0"/>
                <a:cs typeface="Arial" charset="0"/>
              </a:rPr>
              <a:t> min heap is the same as a binary tree and an </a:t>
            </a:r>
            <a:r>
              <a:rPr lang="en-US" altLang="en-US" i="1" dirty="0" smtClean="0">
                <a:latin typeface="Times New Roman" pitchFamily="18" charset="0"/>
                <a:cs typeface="Arial" charset="0"/>
              </a:rPr>
              <a:t>N</a:t>
            </a:r>
            <a:r>
              <a:rPr lang="en-US" altLang="en-US" dirty="0" smtClean="0">
                <a:latin typeface="Arial" charset="0"/>
                <a:cs typeface="Arial" charset="0"/>
              </a:rPr>
              <a:t>-</a:t>
            </a:r>
            <a:r>
              <a:rPr lang="en-US" altLang="en-US" dirty="0" err="1" smtClean="0">
                <a:latin typeface="Arial" charset="0"/>
                <a:cs typeface="Arial" charset="0"/>
              </a:rPr>
              <a:t>ary</a:t>
            </a:r>
            <a:r>
              <a:rPr lang="en-US" altLang="en-US" dirty="0" smtClean="0">
                <a:latin typeface="Arial" charset="0"/>
                <a:cs typeface="Arial" charset="0"/>
              </a:rPr>
              <a:t> tree</a:t>
            </a:r>
          </a:p>
          <a:p>
            <a:pPr lvl="1"/>
            <a:r>
              <a:rPr lang="en-US" altLang="en-US" dirty="0" smtClean="0">
                <a:latin typeface="Arial" charset="0"/>
                <a:cs typeface="Arial" charset="0"/>
              </a:rPr>
              <a:t>Every node has up to </a:t>
            </a:r>
            <a:r>
              <a:rPr lang="en-US" altLang="en-US" i="1" dirty="0" smtClean="0"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altLang="en-US" dirty="0" smtClean="0">
                <a:latin typeface="Arial" charset="0"/>
                <a:cs typeface="Arial" charset="0"/>
              </a:rPr>
              <a:t> children</a:t>
            </a:r>
          </a:p>
          <a:p>
            <a:pPr lvl="1"/>
            <a:endParaRPr lang="en-US" altLang="en-US" dirty="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dirty="0" smtClean="0">
                <a:latin typeface="Arial" charset="0"/>
                <a:cs typeface="Arial" charset="0"/>
              </a:rPr>
              <a:t>	The relationship is the same—all children are greater than their parent</a:t>
            </a:r>
          </a:p>
        </p:txBody>
      </p:sp>
    </p:spTree>
    <p:extLst>
      <p:ext uri="{BB962C8B-B14F-4D97-AF65-F5344CB8AC3E}">
        <p14:creationId xmlns:p14="http://schemas.microsoft.com/office/powerpoint/2010/main" val="27366143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i="1" dirty="0">
                <a:latin typeface="Times New Roman" pitchFamily="18" charset="0"/>
                <a:cs typeface="Arial" charset="0"/>
              </a:rPr>
              <a:t>d</a:t>
            </a:r>
            <a:r>
              <a:rPr lang="en-US" altLang="en-US" dirty="0">
                <a:latin typeface="Arial" charset="0"/>
                <a:cs typeface="Arial" charset="0"/>
              </a:rPr>
              <a:t>-</a:t>
            </a:r>
            <a:r>
              <a:rPr lang="en-US" altLang="en-US" dirty="0" err="1">
                <a:latin typeface="Arial" charset="0"/>
                <a:cs typeface="Arial" charset="0"/>
              </a:rPr>
              <a:t>ary</a:t>
            </a:r>
            <a:r>
              <a:rPr lang="en-US" altLang="en-US" dirty="0">
                <a:latin typeface="Arial" charset="0"/>
                <a:cs typeface="Arial" charset="0"/>
              </a:rPr>
              <a:t> heaps as complete </a:t>
            </a:r>
            <a:r>
              <a:rPr lang="en-US" altLang="en-US" i="1" dirty="0">
                <a:latin typeface="Times New Roman" pitchFamily="18" charset="0"/>
                <a:cs typeface="Arial" charset="0"/>
              </a:rPr>
              <a:t>N</a:t>
            </a:r>
            <a:r>
              <a:rPr lang="en-US" altLang="en-US" dirty="0">
                <a:latin typeface="Arial" charset="0"/>
                <a:cs typeface="Arial" charset="0"/>
              </a:rPr>
              <a:t>-</a:t>
            </a:r>
            <a:r>
              <a:rPr lang="en-US" altLang="en-US" dirty="0" err="1">
                <a:latin typeface="Arial" charset="0"/>
                <a:cs typeface="Arial" charset="0"/>
              </a:rPr>
              <a:t>ary</a:t>
            </a:r>
            <a:r>
              <a:rPr lang="en-US" altLang="en-US" dirty="0">
                <a:latin typeface="Arial" charset="0"/>
                <a:cs typeface="Arial" charset="0"/>
              </a:rPr>
              <a:t> trees</a:t>
            </a:r>
            <a:endParaRPr lang="en-US" altLang="en-US" dirty="0" smtClean="0">
              <a:latin typeface="Arial" charset="0"/>
              <a:cs typeface="Arial" charset="0"/>
            </a:endParaRP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 smtClean="0">
                <a:latin typeface="Arial" charset="0"/>
                <a:cs typeface="Arial" charset="0"/>
              </a:rPr>
              <a:t>	The implementation of a </a:t>
            </a:r>
            <a:r>
              <a:rPr lang="en-US" altLang="en-US" i="1" dirty="0" smtClean="0">
                <a:latin typeface="Times New Roman" pitchFamily="18" charset="0"/>
                <a:cs typeface="Arial" charset="0"/>
              </a:rPr>
              <a:t>d</a:t>
            </a:r>
            <a:r>
              <a:rPr lang="en-US" altLang="en-US" dirty="0" smtClean="0">
                <a:latin typeface="Arial" charset="0"/>
                <a:cs typeface="Arial" charset="0"/>
              </a:rPr>
              <a:t>-</a:t>
            </a:r>
            <a:r>
              <a:rPr lang="en-US" altLang="en-US" dirty="0" err="1" smtClean="0">
                <a:latin typeface="Arial" charset="0"/>
                <a:cs typeface="Arial" charset="0"/>
              </a:rPr>
              <a:t>ary</a:t>
            </a:r>
            <a:r>
              <a:rPr lang="en-US" altLang="en-US" dirty="0" smtClean="0">
                <a:latin typeface="Arial" charset="0"/>
                <a:cs typeface="Arial" charset="0"/>
              </a:rPr>
              <a:t> heap is similar to that of a binary </a:t>
            </a:r>
            <a:r>
              <a:rPr lang="en-US" altLang="en-US" dirty="0" smtClean="0">
                <a:latin typeface="Arial" charset="0"/>
                <a:cs typeface="Arial" charset="0"/>
              </a:rPr>
              <a:t>heap:  use </a:t>
            </a:r>
            <a:r>
              <a:rPr lang="en-US" altLang="en-US" dirty="0" smtClean="0">
                <a:latin typeface="Arial" charset="0"/>
                <a:cs typeface="Arial" charset="0"/>
              </a:rPr>
              <a:t>a complete </a:t>
            </a:r>
            <a:r>
              <a:rPr lang="en-US" altLang="en-US" i="1" dirty="0">
                <a:latin typeface="Times New Roman" pitchFamily="18" charset="0"/>
                <a:cs typeface="Arial" charset="0"/>
              </a:rPr>
              <a:t>N</a:t>
            </a:r>
            <a:r>
              <a:rPr lang="en-US" altLang="en-US" dirty="0" smtClean="0">
                <a:latin typeface="Arial" charset="0"/>
                <a:cs typeface="Arial" charset="0"/>
              </a:rPr>
              <a:t>-</a:t>
            </a:r>
            <a:r>
              <a:rPr lang="en-US" altLang="en-US" dirty="0" err="1" smtClean="0">
                <a:latin typeface="Arial" charset="0"/>
                <a:cs typeface="Arial" charset="0"/>
              </a:rPr>
              <a:t>ary</a:t>
            </a:r>
            <a:r>
              <a:rPr lang="en-US" altLang="en-US" dirty="0" smtClean="0">
                <a:latin typeface="Arial" charset="0"/>
                <a:cs typeface="Arial" charset="0"/>
              </a:rPr>
              <a:t> tree which can be stored as an array</a:t>
            </a:r>
          </a:p>
          <a:p>
            <a:pPr>
              <a:buFont typeface="Arial" charset="0"/>
              <a:buNone/>
            </a:pPr>
            <a:endParaRPr lang="en-US" altLang="en-US" dirty="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dirty="0" smtClean="0">
                <a:latin typeface="Arial" charset="0"/>
                <a:cs typeface="Arial" charset="0"/>
              </a:rPr>
              <a:t>	</a:t>
            </a:r>
            <a:r>
              <a:rPr lang="en-US" altLang="en-US" dirty="0" smtClean="0">
                <a:latin typeface="Arial" charset="0"/>
                <a:cs typeface="Arial" charset="0"/>
              </a:rPr>
              <a:t>Observation:</a:t>
            </a:r>
            <a:endParaRPr lang="en-US" altLang="en-US" dirty="0" smtClean="0">
              <a:latin typeface="Arial" charset="0"/>
              <a:cs typeface="Arial" charset="0"/>
            </a:endParaRPr>
          </a:p>
          <a:p>
            <a:pPr lvl="1"/>
            <a:r>
              <a:rPr lang="en-US" altLang="en-US" dirty="0" smtClean="0">
                <a:latin typeface="Arial" charset="0"/>
                <a:cs typeface="Arial" charset="0"/>
              </a:rPr>
              <a:t>With binary heaps, we started at index </a:t>
            </a:r>
            <a:r>
              <a:rPr lang="en-US" alt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altLang="en-US" dirty="0" smtClean="0">
                <a:latin typeface="Arial" charset="0"/>
                <a:cs typeface="Arial" charset="0"/>
              </a:rPr>
              <a:t>, and for the entry at index </a:t>
            </a:r>
            <a:r>
              <a:rPr lang="en-US" alt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k</a:t>
            </a:r>
            <a:r>
              <a:rPr lang="en-US" altLang="en-US" dirty="0" smtClean="0">
                <a:latin typeface="Arial" charset="0"/>
                <a:cs typeface="Arial" charset="0"/>
              </a:rPr>
              <a:t>:</a:t>
            </a:r>
          </a:p>
          <a:p>
            <a:pPr lvl="2"/>
            <a:r>
              <a:rPr lang="en-US" altLang="en-US" dirty="0" smtClean="0">
                <a:latin typeface="Arial" charset="0"/>
                <a:cs typeface="Arial" charset="0"/>
              </a:rPr>
              <a:t>The parent is at </a:t>
            </a:r>
            <a:r>
              <a:rPr lang="en-US" alt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k/2</a:t>
            </a:r>
            <a:endParaRPr lang="en-US" altLang="en-US" dirty="0" smtClean="0">
              <a:latin typeface="Arial" charset="0"/>
              <a:cs typeface="Arial" charset="0"/>
            </a:endParaRPr>
          </a:p>
          <a:p>
            <a:pPr lvl="2"/>
            <a:r>
              <a:rPr lang="en-US" altLang="en-US" dirty="0">
                <a:latin typeface="Arial" charset="0"/>
                <a:cs typeface="Arial" charset="0"/>
              </a:rPr>
              <a:t>T</a:t>
            </a:r>
            <a:r>
              <a:rPr lang="en-US" altLang="en-US" dirty="0" smtClean="0">
                <a:latin typeface="Arial" charset="0"/>
                <a:cs typeface="Arial" charset="0"/>
              </a:rPr>
              <a:t>he children are at </a:t>
            </a:r>
            <a:r>
              <a:rPr lang="en-US" alt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2*k</a:t>
            </a:r>
            <a:r>
              <a:rPr lang="en-US" altLang="en-US" dirty="0" smtClean="0">
                <a:latin typeface="Arial" charset="0"/>
                <a:cs typeface="Arial" charset="0"/>
              </a:rPr>
              <a:t> and </a:t>
            </a:r>
            <a:r>
              <a:rPr lang="en-US" alt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2*k + 1</a:t>
            </a:r>
            <a:endParaRPr lang="en-US" altLang="en-US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altLang="en-US" dirty="0" smtClean="0">
                <a:latin typeface="Arial" charset="0"/>
                <a:cs typeface="Arial" charset="0"/>
              </a:rPr>
              <a:t>Recall the form:</a:t>
            </a:r>
          </a:p>
          <a:p>
            <a:pPr marL="457200" lvl="1" indent="0">
              <a:buNone/>
            </a:pPr>
            <a:r>
              <a:rPr lang="en-US" alt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alt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	parent = k &gt;&gt; 1;</a:t>
            </a:r>
          </a:p>
          <a:p>
            <a:pPr marL="457200" lvl="1" indent="0">
              <a:buNone/>
            </a:pPr>
            <a:r>
              <a:rPr lang="en-US" alt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alt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altLang="en-US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left_child</a:t>
            </a:r>
            <a:r>
              <a:rPr lang="en-US" alt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k &lt;&lt; 1;</a:t>
            </a:r>
          </a:p>
          <a:p>
            <a:pPr marL="457200" lvl="1" indent="0">
              <a:buNone/>
            </a:pPr>
            <a:r>
              <a:rPr lang="en-US" alt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alt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altLang="en-US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right_child</a:t>
            </a:r>
            <a:r>
              <a:rPr lang="en-US" alt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altLang="en-US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left_child</a:t>
            </a:r>
            <a:r>
              <a:rPr lang="en-US" alt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| 1;</a:t>
            </a:r>
          </a:p>
        </p:txBody>
      </p:sp>
    </p:spTree>
    <p:extLst>
      <p:ext uri="{BB962C8B-B14F-4D97-AF65-F5344CB8AC3E}">
        <p14:creationId xmlns:p14="http://schemas.microsoft.com/office/powerpoint/2010/main" val="38372712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i="1" dirty="0" smtClean="0">
                <a:latin typeface="Times New Roman" pitchFamily="18" charset="0"/>
                <a:cs typeface="Arial" charset="0"/>
              </a:rPr>
              <a:t>d</a:t>
            </a:r>
            <a:r>
              <a:rPr lang="en-US" altLang="en-US" dirty="0" smtClean="0">
                <a:latin typeface="Arial" charset="0"/>
                <a:cs typeface="Arial" charset="0"/>
              </a:rPr>
              <a:t>-</a:t>
            </a:r>
            <a:r>
              <a:rPr lang="en-US" altLang="en-US" dirty="0" err="1" smtClean="0">
                <a:latin typeface="Arial" charset="0"/>
                <a:cs typeface="Arial" charset="0"/>
              </a:rPr>
              <a:t>ary</a:t>
            </a:r>
            <a:r>
              <a:rPr lang="en-US" altLang="en-US" dirty="0" smtClean="0">
                <a:latin typeface="Arial" charset="0"/>
                <a:cs typeface="Arial" charset="0"/>
              </a:rPr>
              <a:t> </a:t>
            </a:r>
            <a:r>
              <a:rPr lang="en-US" altLang="en-US" dirty="0" smtClean="0">
                <a:latin typeface="Arial" charset="0"/>
                <a:cs typeface="Arial" charset="0"/>
              </a:rPr>
              <a:t>heaps </a:t>
            </a:r>
            <a:r>
              <a:rPr lang="en-US" altLang="en-US" dirty="0" smtClean="0">
                <a:latin typeface="Arial" charset="0"/>
                <a:cs typeface="Arial" charset="0"/>
              </a:rPr>
              <a:t>as </a:t>
            </a:r>
            <a:r>
              <a:rPr lang="en-US" altLang="en-US" dirty="0" smtClean="0">
                <a:latin typeface="Arial" charset="0"/>
                <a:cs typeface="Arial" charset="0"/>
              </a:rPr>
              <a:t>complete </a:t>
            </a:r>
            <a:r>
              <a:rPr lang="en-US" altLang="en-US" i="1" dirty="0" smtClean="0">
                <a:latin typeface="Times New Roman" pitchFamily="18" charset="0"/>
                <a:cs typeface="Arial" charset="0"/>
              </a:rPr>
              <a:t>N</a:t>
            </a:r>
            <a:r>
              <a:rPr lang="en-US" altLang="en-US" dirty="0" smtClean="0">
                <a:latin typeface="Arial" charset="0"/>
                <a:cs typeface="Arial" charset="0"/>
              </a:rPr>
              <a:t>-</a:t>
            </a:r>
            <a:r>
              <a:rPr lang="en-US" altLang="en-US" dirty="0" err="1" smtClean="0">
                <a:latin typeface="Arial" charset="0"/>
                <a:cs typeface="Arial" charset="0"/>
              </a:rPr>
              <a:t>ary</a:t>
            </a:r>
            <a:r>
              <a:rPr lang="en-US" altLang="en-US" dirty="0" smtClean="0">
                <a:latin typeface="Arial" charset="0"/>
                <a:cs typeface="Arial" charset="0"/>
              </a:rPr>
              <a:t> trees</a:t>
            </a:r>
            <a:endParaRPr lang="en-US" altLang="en-US" dirty="0" smtClean="0">
              <a:latin typeface="Arial" charset="0"/>
              <a:cs typeface="Arial" charset="0"/>
            </a:endParaRP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 smtClean="0">
                <a:latin typeface="Arial" charset="0"/>
                <a:cs typeface="Arial" charset="0"/>
              </a:rPr>
              <a:t>	</a:t>
            </a:r>
            <a:endParaRPr lang="en-US" altLang="en-US" sz="16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0948784"/>
              </p:ext>
            </p:extLst>
          </p:nvPr>
        </p:nvGraphicFramePr>
        <p:xfrm>
          <a:off x="683568" y="1268760"/>
          <a:ext cx="7560840" cy="5303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64096"/>
                <a:gridCol w="3816424"/>
                <a:gridCol w="288032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b="1" dirty="0" smtClean="0"/>
                        <a:t>Initial index</a:t>
                      </a:r>
                      <a:endParaRPr lang="en-CA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 smtClean="0"/>
                        <a:t>Calculations</a:t>
                      </a:r>
                      <a:endParaRPr lang="en-CA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 smtClean="0"/>
                        <a:t>Operations</a:t>
                      </a:r>
                      <a:endParaRPr lang="en-CA" b="1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CA" dirty="0" smtClean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  <a:p>
                      <a:pPr algn="ctr"/>
                      <a:endParaRPr lang="en-CA" sz="1200" dirty="0" smtClean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  <a:p>
                      <a:pPr algn="ctr"/>
                      <a:r>
                        <a:rPr lang="en-CA" dirty="0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1</a:t>
                      </a:r>
                      <a:endParaRPr lang="en-CA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600" b="0" dirty="0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parent = (k - 2) &gt;&gt; 2;</a:t>
                      </a:r>
                    </a:p>
                    <a:p>
                      <a:r>
                        <a:rPr lang="en-CA" sz="1600" b="0" dirty="0" err="1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third_child</a:t>
                      </a:r>
                      <a:r>
                        <a:rPr lang="en-CA" sz="1600" b="0" dirty="0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 k &lt;&lt; 2;</a:t>
                      </a:r>
                    </a:p>
                    <a:p>
                      <a:r>
                        <a:rPr lang="en-CA" sz="1600" b="0" dirty="0" err="1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first_child</a:t>
                      </a:r>
                      <a:r>
                        <a:rPr lang="en-CA" sz="1600" b="0" dirty="0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 </a:t>
                      </a:r>
                      <a:r>
                        <a:rPr lang="en-CA" sz="1600" b="0" dirty="0" err="1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third_child</a:t>
                      </a:r>
                      <a:r>
                        <a:rPr lang="en-CA" sz="1600" b="0" dirty="0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- 2;</a:t>
                      </a:r>
                    </a:p>
                    <a:p>
                      <a:r>
                        <a:rPr lang="en-CA" sz="1600" b="0" dirty="0" err="1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second_child</a:t>
                      </a:r>
                      <a:r>
                        <a:rPr lang="en-CA" sz="1600" b="0" dirty="0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 </a:t>
                      </a:r>
                      <a:r>
                        <a:rPr lang="en-CA" sz="1600" b="0" dirty="0" err="1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third_child</a:t>
                      </a:r>
                      <a:r>
                        <a:rPr lang="en-CA" sz="1600" b="0" dirty="0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- 1;</a:t>
                      </a:r>
                    </a:p>
                    <a:p>
                      <a:r>
                        <a:rPr lang="en-CA" sz="1600" b="0" dirty="0" err="1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fourth_child</a:t>
                      </a:r>
                      <a:r>
                        <a:rPr lang="en-CA" sz="1600" b="0" dirty="0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 </a:t>
                      </a:r>
                      <a:r>
                        <a:rPr lang="en-CA" sz="1600" b="0" dirty="0" err="1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third_child</a:t>
                      </a:r>
                      <a:r>
                        <a:rPr lang="en-CA" sz="1600" b="0" dirty="0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| 1;</a:t>
                      </a:r>
                    </a:p>
                    <a:p>
                      <a:endParaRPr lang="en-CA" sz="1600" b="0" dirty="0" smtClean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 arithmetic</a:t>
                      </a:r>
                    </a:p>
                    <a:p>
                      <a:r>
                        <a:rPr lang="en-CA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 logic</a:t>
                      </a:r>
                    </a:p>
                    <a:p>
                      <a:endParaRPr lang="en-CA" sz="1600" b="0" dirty="0" smtClean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CA" dirty="0" smtClean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  <a:p>
                      <a:pPr algn="ctr"/>
                      <a:endParaRPr lang="en-CA" dirty="0" smtClean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  <a:p>
                      <a:pPr algn="ctr"/>
                      <a:r>
                        <a:rPr lang="en-CA" dirty="0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0</a:t>
                      </a:r>
                      <a:endParaRPr lang="en-CA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600" b="0" dirty="0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parent = (k - 1) &gt;&gt; 2;</a:t>
                      </a:r>
                    </a:p>
                    <a:p>
                      <a:r>
                        <a:rPr lang="en-CA" sz="1600" b="0" dirty="0" err="1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first_child</a:t>
                      </a:r>
                      <a:r>
                        <a:rPr lang="en-CA" sz="1600" b="0" dirty="0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 k &lt;&lt; 2;</a:t>
                      </a:r>
                    </a:p>
                    <a:p>
                      <a:r>
                        <a:rPr lang="en-CA" sz="1600" b="0" dirty="0" err="1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second_child</a:t>
                      </a:r>
                      <a:r>
                        <a:rPr lang="en-CA" sz="1600" b="0" dirty="0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 </a:t>
                      </a:r>
                      <a:r>
                        <a:rPr lang="en-CA" sz="1600" b="0" dirty="0" err="1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first_child</a:t>
                      </a:r>
                      <a:r>
                        <a:rPr lang="en-CA" sz="1600" b="0" dirty="0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| 2;</a:t>
                      </a:r>
                    </a:p>
                    <a:p>
                      <a:r>
                        <a:rPr lang="en-CA" sz="1600" b="0" dirty="0" err="1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third_child</a:t>
                      </a:r>
                      <a:r>
                        <a:rPr lang="en-CA" sz="1600" b="0" dirty="0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= </a:t>
                      </a:r>
                      <a:r>
                        <a:rPr lang="en-CA" sz="1600" b="0" dirty="0" err="1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first_child</a:t>
                      </a:r>
                      <a:r>
                        <a:rPr lang="en-CA" sz="1600" b="0" dirty="0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| 3;</a:t>
                      </a:r>
                    </a:p>
                    <a:p>
                      <a:r>
                        <a:rPr lang="en-CA" sz="1600" b="0" dirty="0" err="1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fourth_child</a:t>
                      </a:r>
                      <a:r>
                        <a:rPr lang="en-CA" sz="1600" b="0" dirty="0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 </a:t>
                      </a:r>
                      <a:r>
                        <a:rPr lang="en-CA" sz="1600" b="0" dirty="0" err="1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first_child</a:t>
                      </a:r>
                      <a:r>
                        <a:rPr lang="en-CA" sz="1600" b="0" dirty="0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+ 4;</a:t>
                      </a:r>
                    </a:p>
                    <a:p>
                      <a:r>
                        <a:rPr lang="en-CA" sz="1600" b="0" dirty="0" err="1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first_child</a:t>
                      </a:r>
                      <a:r>
                        <a:rPr lang="en-CA" sz="1600" b="0" dirty="0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|= 1;</a:t>
                      </a:r>
                    </a:p>
                    <a:p>
                      <a:endParaRPr lang="en-CA" sz="1600" b="0" dirty="0" smtClean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 arithmetic</a:t>
                      </a:r>
                    </a:p>
                    <a:p>
                      <a:r>
                        <a:rPr lang="en-CA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 logic</a:t>
                      </a:r>
                    </a:p>
                    <a:p>
                      <a:endParaRPr lang="en-CA" sz="1600" b="0" dirty="0" smtClean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CA" dirty="0" smtClean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  <a:p>
                      <a:pPr algn="ctr"/>
                      <a:endParaRPr lang="en-CA" sz="1200" dirty="0" smtClean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  <a:p>
                      <a:pPr algn="ctr"/>
                      <a:r>
                        <a:rPr lang="en-CA" dirty="0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-1</a:t>
                      </a:r>
                      <a:endParaRPr lang="en-CA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600" b="0" dirty="0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parent = (k &lt;&lt; 4) - </a:t>
                      </a:r>
                      <a:r>
                        <a:rPr lang="en-CA" sz="1600" b="0" baseline="0" dirty="0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  <a:r>
                        <a:rPr lang="en-CA" sz="1600" b="0" dirty="0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;</a:t>
                      </a:r>
                    </a:p>
                    <a:p>
                      <a:r>
                        <a:rPr lang="en-CA" sz="1600" b="0" dirty="0" err="1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first_child</a:t>
                      </a:r>
                      <a:r>
                        <a:rPr lang="en-CA" sz="1600" b="0" dirty="0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 (k + 1) &gt;&gt; 2;</a:t>
                      </a:r>
                    </a:p>
                    <a:p>
                      <a:r>
                        <a:rPr lang="en-CA" sz="1600" b="0" dirty="0" err="1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second_child</a:t>
                      </a:r>
                      <a:r>
                        <a:rPr lang="en-CA" sz="1600" b="0" dirty="0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 </a:t>
                      </a:r>
                      <a:r>
                        <a:rPr lang="en-CA" sz="1600" b="0" dirty="0" err="1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first_child</a:t>
                      </a:r>
                      <a:r>
                        <a:rPr lang="en-CA" sz="1600" b="0" dirty="0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| 1;</a:t>
                      </a:r>
                    </a:p>
                    <a:p>
                      <a:r>
                        <a:rPr lang="en-CA" sz="1600" b="0" dirty="0" err="1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third_child</a:t>
                      </a:r>
                      <a:r>
                        <a:rPr lang="en-CA" sz="1600" b="0" dirty="0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  </a:t>
                      </a:r>
                      <a:r>
                        <a:rPr lang="en-CA" sz="1600" b="0" dirty="0" err="1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first_child</a:t>
                      </a:r>
                      <a:r>
                        <a:rPr lang="en-CA" sz="1600" b="0" dirty="0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| 2;</a:t>
                      </a:r>
                    </a:p>
                    <a:p>
                      <a:r>
                        <a:rPr lang="en-CA" sz="1600" b="0" dirty="0" err="1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fourth_child</a:t>
                      </a:r>
                      <a:r>
                        <a:rPr lang="en-CA" sz="1600" b="0" dirty="0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 </a:t>
                      </a:r>
                      <a:r>
                        <a:rPr lang="en-CA" sz="1600" b="0" dirty="0" err="1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first_child</a:t>
                      </a:r>
                      <a:r>
                        <a:rPr lang="en-CA" sz="1600" b="0" dirty="0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| 3;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 arithmetic</a:t>
                      </a:r>
                    </a:p>
                    <a:p>
                      <a:r>
                        <a:rPr lang="en-CA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 logic</a:t>
                      </a: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990449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i="1" dirty="0">
                <a:latin typeface="Times New Roman" pitchFamily="18" charset="0"/>
                <a:cs typeface="Arial" charset="0"/>
              </a:rPr>
              <a:t>d</a:t>
            </a:r>
            <a:r>
              <a:rPr lang="en-US" altLang="en-US" dirty="0">
                <a:latin typeface="Arial" charset="0"/>
                <a:cs typeface="Arial" charset="0"/>
              </a:rPr>
              <a:t>-</a:t>
            </a:r>
            <a:r>
              <a:rPr lang="en-US" altLang="en-US" dirty="0" err="1">
                <a:latin typeface="Arial" charset="0"/>
                <a:cs typeface="Arial" charset="0"/>
              </a:rPr>
              <a:t>ary</a:t>
            </a:r>
            <a:r>
              <a:rPr lang="en-US" altLang="en-US" dirty="0">
                <a:latin typeface="Arial" charset="0"/>
                <a:cs typeface="Arial" charset="0"/>
              </a:rPr>
              <a:t> heaps as complete </a:t>
            </a:r>
            <a:r>
              <a:rPr lang="en-US" altLang="en-US" i="1" dirty="0">
                <a:latin typeface="Times New Roman" pitchFamily="18" charset="0"/>
                <a:cs typeface="Arial" charset="0"/>
              </a:rPr>
              <a:t>N</a:t>
            </a:r>
            <a:r>
              <a:rPr lang="en-US" altLang="en-US" dirty="0">
                <a:latin typeface="Arial" charset="0"/>
                <a:cs typeface="Arial" charset="0"/>
              </a:rPr>
              <a:t>-</a:t>
            </a:r>
            <a:r>
              <a:rPr lang="en-US" altLang="en-US" dirty="0" err="1">
                <a:latin typeface="Arial" charset="0"/>
                <a:cs typeface="Arial" charset="0"/>
              </a:rPr>
              <a:t>ary</a:t>
            </a:r>
            <a:r>
              <a:rPr lang="en-US" altLang="en-US" dirty="0">
                <a:latin typeface="Arial" charset="0"/>
                <a:cs typeface="Arial" charset="0"/>
              </a:rPr>
              <a:t> trees</a:t>
            </a:r>
            <a:endParaRPr lang="en-US" altLang="en-US" dirty="0" smtClean="0">
              <a:latin typeface="Arial" charset="0"/>
              <a:cs typeface="Arial" charset="0"/>
            </a:endParaRP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 smtClean="0">
                <a:latin typeface="Arial" charset="0"/>
                <a:cs typeface="Arial" charset="0"/>
              </a:rPr>
              <a:t>	</a:t>
            </a:r>
            <a:r>
              <a:rPr lang="en-US" altLang="en-US" dirty="0" smtClean="0">
                <a:latin typeface="Arial" charset="0"/>
                <a:cs typeface="Arial" charset="0"/>
              </a:rPr>
              <a:t>Finally, if we start at </a:t>
            </a:r>
            <a:r>
              <a:rPr lang="en-US" alt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-1</a:t>
            </a:r>
            <a:r>
              <a:rPr lang="en-US" altLang="en-US" dirty="0" smtClean="0">
                <a:latin typeface="Arial" charset="0"/>
                <a:cs typeface="Arial" charset="0"/>
              </a:rPr>
              <a:t>, our calculations are:</a:t>
            </a:r>
            <a:endParaRPr lang="en-US" altLang="en-US" dirty="0" smtClean="0">
              <a:latin typeface="Arial" charset="0"/>
              <a:cs typeface="Arial" charset="0"/>
            </a:endParaRPr>
          </a:p>
          <a:p>
            <a:pPr marL="457200" lvl="1" indent="0">
              <a:buNone/>
            </a:pPr>
            <a:r>
              <a:rPr lang="en-US" alt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	parent = (k &lt; 4 ? -1 : k &lt;&lt; 4;</a:t>
            </a:r>
          </a:p>
          <a:p>
            <a:pPr marL="457200" lvl="1" indent="0">
              <a:buNone/>
            </a:pPr>
            <a:r>
              <a:rPr lang="en-US" alt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altLang="en-US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first_child</a:t>
            </a:r>
            <a:r>
              <a:rPr lang="en-US" alt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alt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(k + 1) &gt;&gt; 2;</a:t>
            </a:r>
            <a:endParaRPr lang="en-US" alt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r>
              <a:rPr lang="en-US" alt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altLang="en-US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second_child</a:t>
            </a:r>
            <a:r>
              <a:rPr lang="en-US" alt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altLang="en-US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first_child</a:t>
            </a:r>
            <a:r>
              <a:rPr lang="en-US" alt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| 1;</a:t>
            </a:r>
            <a:endParaRPr lang="en-US" alt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r>
              <a:rPr lang="en-US" alt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altLang="en-US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third_child</a:t>
            </a:r>
            <a:r>
              <a:rPr lang="en-US" alt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alt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first_child</a:t>
            </a:r>
            <a:r>
              <a:rPr lang="en-US" alt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| 1;</a:t>
            </a:r>
          </a:p>
          <a:p>
            <a:pPr marL="457200" lvl="1" indent="0">
              <a:buNone/>
            </a:pPr>
            <a:r>
              <a:rPr lang="en-US" alt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altLang="en-US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fourth_child</a:t>
            </a:r>
            <a:r>
              <a:rPr lang="en-US" alt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alt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first_child</a:t>
            </a:r>
            <a:r>
              <a:rPr lang="en-US" alt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| 1;</a:t>
            </a:r>
          </a:p>
          <a:p>
            <a:pPr>
              <a:buNone/>
            </a:pPr>
            <a:endParaRPr lang="en-US" altLang="en-US" dirty="0" smtClean="0">
              <a:latin typeface="Arial" charset="0"/>
              <a:cs typeface="Arial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</a:t>
            </a:r>
            <a:r>
              <a:rPr lang="en-US" altLang="en-US" dirty="0" smtClean="0">
                <a:latin typeface="Arial" charset="0"/>
                <a:cs typeface="Arial" charset="0"/>
              </a:rPr>
              <a:t>Now, if we start at index </a:t>
            </a:r>
            <a:r>
              <a:rPr lang="en-US" alt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altLang="en-US" dirty="0" smtClean="0">
                <a:latin typeface="Arial" charset="0"/>
                <a:cs typeface="Arial" charset="0"/>
              </a:rPr>
              <a:t>, our calculations are:</a:t>
            </a:r>
            <a:endParaRPr lang="en-US" altLang="en-US" dirty="0">
              <a:latin typeface="Arial" charset="0"/>
              <a:cs typeface="Arial" charset="0"/>
            </a:endParaRPr>
          </a:p>
          <a:p>
            <a:pPr marL="457200" lvl="1" indent="0">
              <a:buNone/>
            </a:pPr>
            <a:r>
              <a:rPr lang="en-US" alt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	parent = (k - </a:t>
            </a:r>
            <a:r>
              <a:rPr lang="en-US" alt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1) </a:t>
            </a:r>
            <a:r>
              <a:rPr lang="en-US" alt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&gt;&gt; 2;</a:t>
            </a:r>
          </a:p>
          <a:p>
            <a:pPr marL="457200" lvl="1" indent="0">
              <a:buNone/>
            </a:pPr>
            <a:r>
              <a:rPr lang="en-US" alt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altLang="en-US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first_child</a:t>
            </a:r>
            <a:r>
              <a:rPr lang="en-US" alt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= k &lt;&lt; 2;</a:t>
            </a:r>
          </a:p>
          <a:p>
            <a:pPr marL="457200" lvl="1" indent="0">
              <a:buNone/>
            </a:pPr>
            <a:r>
              <a:rPr lang="en-US" alt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altLang="en-US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second_child</a:t>
            </a:r>
            <a:r>
              <a:rPr lang="en-US" alt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altLang="en-US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first_child</a:t>
            </a:r>
            <a:r>
              <a:rPr lang="en-US" alt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| </a:t>
            </a:r>
            <a:r>
              <a:rPr lang="en-US" alt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2;</a:t>
            </a:r>
          </a:p>
          <a:p>
            <a:pPr marL="457200" lvl="1" indent="0">
              <a:buNone/>
            </a:pPr>
            <a:r>
              <a:rPr lang="en-US" alt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altLang="en-US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third_child</a:t>
            </a:r>
            <a:r>
              <a:rPr lang="en-US" alt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= </a:t>
            </a:r>
            <a:r>
              <a:rPr lang="en-US" altLang="en-US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first_child</a:t>
            </a:r>
            <a:r>
              <a:rPr lang="en-US" alt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| 3;</a:t>
            </a:r>
            <a:endParaRPr lang="en-US" alt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r>
              <a:rPr lang="en-US" alt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alt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fourth_child</a:t>
            </a:r>
            <a:r>
              <a:rPr lang="en-US" alt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altLang="en-US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first_child</a:t>
            </a:r>
            <a:r>
              <a:rPr lang="en-US" alt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+ 4;</a:t>
            </a:r>
            <a:endParaRPr lang="en-US" alt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r>
              <a:rPr lang="en-US" alt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altLang="en-US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first_child</a:t>
            </a:r>
            <a:r>
              <a:rPr lang="en-US" alt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|= 1;</a:t>
            </a:r>
            <a:endParaRPr lang="en-US" alt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endParaRPr lang="en-US" altLang="en-US" sz="16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89540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i="1" dirty="0">
                <a:latin typeface="Times New Roman" pitchFamily="18" charset="0"/>
                <a:cs typeface="Arial" charset="0"/>
              </a:rPr>
              <a:t>d</a:t>
            </a:r>
            <a:r>
              <a:rPr lang="en-US" altLang="en-US" dirty="0">
                <a:latin typeface="Arial" charset="0"/>
                <a:cs typeface="Arial" charset="0"/>
              </a:rPr>
              <a:t>-</a:t>
            </a:r>
            <a:r>
              <a:rPr lang="en-US" altLang="en-US" dirty="0" err="1">
                <a:latin typeface="Arial" charset="0"/>
                <a:cs typeface="Arial" charset="0"/>
              </a:rPr>
              <a:t>ary</a:t>
            </a:r>
            <a:r>
              <a:rPr lang="en-US" altLang="en-US" dirty="0">
                <a:latin typeface="Arial" charset="0"/>
                <a:cs typeface="Arial" charset="0"/>
              </a:rPr>
              <a:t> heaps as complete </a:t>
            </a:r>
            <a:r>
              <a:rPr lang="en-US" altLang="en-US" i="1" dirty="0">
                <a:latin typeface="Times New Roman" pitchFamily="18" charset="0"/>
                <a:cs typeface="Arial" charset="0"/>
              </a:rPr>
              <a:t>N</a:t>
            </a:r>
            <a:r>
              <a:rPr lang="en-US" altLang="en-US" dirty="0">
                <a:latin typeface="Arial" charset="0"/>
                <a:cs typeface="Arial" charset="0"/>
              </a:rPr>
              <a:t>-</a:t>
            </a:r>
            <a:r>
              <a:rPr lang="en-US" altLang="en-US" dirty="0" err="1">
                <a:latin typeface="Arial" charset="0"/>
                <a:cs typeface="Arial" charset="0"/>
              </a:rPr>
              <a:t>ary</a:t>
            </a:r>
            <a:r>
              <a:rPr lang="en-US" altLang="en-US" dirty="0">
                <a:latin typeface="Arial" charset="0"/>
                <a:cs typeface="Arial" charset="0"/>
              </a:rPr>
              <a:t> trees</a:t>
            </a:r>
            <a:endParaRPr lang="en-US" altLang="en-US" dirty="0" smtClean="0">
              <a:latin typeface="Arial" charset="0"/>
              <a:cs typeface="Arial" charset="0"/>
            </a:endParaRP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 smtClean="0">
                <a:latin typeface="Arial" charset="0"/>
                <a:cs typeface="Arial" charset="0"/>
              </a:rPr>
              <a:t>	The implementation of a </a:t>
            </a:r>
            <a:r>
              <a:rPr lang="en-US" altLang="en-US" i="1" dirty="0" smtClean="0">
                <a:latin typeface="Times New Roman" pitchFamily="18" charset="0"/>
                <a:cs typeface="Arial" charset="0"/>
              </a:rPr>
              <a:t>d</a:t>
            </a:r>
            <a:r>
              <a:rPr lang="en-US" altLang="en-US" dirty="0" smtClean="0">
                <a:latin typeface="Arial" charset="0"/>
                <a:cs typeface="Arial" charset="0"/>
              </a:rPr>
              <a:t>-</a:t>
            </a:r>
            <a:r>
              <a:rPr lang="en-US" altLang="en-US" dirty="0" err="1" smtClean="0">
                <a:latin typeface="Arial" charset="0"/>
                <a:cs typeface="Arial" charset="0"/>
              </a:rPr>
              <a:t>ary</a:t>
            </a:r>
            <a:r>
              <a:rPr lang="en-US" altLang="en-US" dirty="0" smtClean="0">
                <a:latin typeface="Arial" charset="0"/>
                <a:cs typeface="Arial" charset="0"/>
              </a:rPr>
              <a:t> heap is similar to that of a binary heap:  we use a complete </a:t>
            </a:r>
            <a:r>
              <a:rPr lang="en-US" altLang="en-US" i="1" dirty="0">
                <a:latin typeface="Times New Roman" pitchFamily="18" charset="0"/>
                <a:cs typeface="Arial" charset="0"/>
              </a:rPr>
              <a:t>N</a:t>
            </a:r>
            <a:r>
              <a:rPr lang="en-US" altLang="en-US" dirty="0" smtClean="0">
                <a:latin typeface="Arial" charset="0"/>
                <a:cs typeface="Arial" charset="0"/>
              </a:rPr>
              <a:t>-</a:t>
            </a:r>
            <a:r>
              <a:rPr lang="en-US" altLang="en-US" dirty="0" err="1" smtClean="0">
                <a:latin typeface="Arial" charset="0"/>
                <a:cs typeface="Arial" charset="0"/>
              </a:rPr>
              <a:t>ary</a:t>
            </a:r>
            <a:r>
              <a:rPr lang="en-US" altLang="en-US" dirty="0" smtClean="0">
                <a:latin typeface="Arial" charset="0"/>
                <a:cs typeface="Arial" charset="0"/>
              </a:rPr>
              <a:t> tree which can be stored as an array</a:t>
            </a:r>
          </a:p>
          <a:p>
            <a:pPr>
              <a:buFont typeface="Arial" charset="0"/>
              <a:buNone/>
            </a:pPr>
            <a:endParaRPr lang="en-US" altLang="en-US" dirty="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dirty="0" smtClean="0">
                <a:latin typeface="Arial" charset="0"/>
                <a:cs typeface="Arial" charset="0"/>
              </a:rPr>
              <a:t>	To find the root, children, and parent:</a:t>
            </a:r>
          </a:p>
          <a:p>
            <a:pPr lvl="1"/>
            <a:r>
              <a:rPr lang="en-US" altLang="en-US" dirty="0" smtClean="0">
                <a:latin typeface="Arial" charset="0"/>
                <a:cs typeface="Arial" charset="0"/>
              </a:rPr>
              <a:t>The root is at </a:t>
            </a:r>
            <a:r>
              <a:rPr lang="en-US" altLang="en-US" dirty="0" smtClean="0">
                <a:latin typeface="Times New Roman" pitchFamily="18" charset="0"/>
                <a:cs typeface="Arial" charset="0"/>
              </a:rPr>
              <a:t>0</a:t>
            </a:r>
            <a:r>
              <a:rPr lang="en-US" altLang="en-US" dirty="0" smtClean="0">
                <a:latin typeface="Arial" charset="0"/>
                <a:cs typeface="Arial" charset="0"/>
              </a:rPr>
              <a:t> (not </a:t>
            </a:r>
            <a:r>
              <a:rPr lang="en-US" altLang="en-US" dirty="0" smtClean="0">
                <a:latin typeface="Times New Roman" pitchFamily="18" charset="0"/>
                <a:cs typeface="Arial" charset="0"/>
              </a:rPr>
              <a:t>1</a:t>
            </a:r>
            <a:r>
              <a:rPr lang="en-US" altLang="en-US" dirty="0" smtClean="0">
                <a:latin typeface="Arial" charset="0"/>
                <a:cs typeface="Arial" charset="0"/>
              </a:rPr>
              <a:t> like a binary heap)</a:t>
            </a:r>
          </a:p>
          <a:p>
            <a:pPr lvl="1"/>
            <a:r>
              <a:rPr lang="en-US" altLang="en-US" dirty="0" smtClean="0">
                <a:latin typeface="Arial" charset="0"/>
                <a:cs typeface="Arial" charset="0"/>
              </a:rPr>
              <a:t>The children of </a:t>
            </a:r>
            <a:r>
              <a:rPr lang="en-US" altLang="en-US" i="1" dirty="0" smtClean="0">
                <a:latin typeface="Times New Roman" pitchFamily="18" charset="0"/>
                <a:cs typeface="Arial" charset="0"/>
              </a:rPr>
              <a:t>k</a:t>
            </a:r>
            <a:r>
              <a:rPr lang="en-US" altLang="en-US" dirty="0" smtClean="0">
                <a:latin typeface="Arial" charset="0"/>
                <a:cs typeface="Arial" charset="0"/>
              </a:rPr>
              <a:t> are at:</a:t>
            </a:r>
          </a:p>
          <a:p>
            <a:pPr lvl="1">
              <a:buFontTx/>
              <a:buNone/>
            </a:pPr>
            <a:r>
              <a:rPr lang="en-US" altLang="en-US" dirty="0" smtClean="0">
                <a:latin typeface="Arial" charset="0"/>
                <a:cs typeface="Arial" charset="0"/>
              </a:rPr>
              <a:t>			</a:t>
            </a:r>
            <a:r>
              <a:rPr lang="en-US" altLang="en-US" i="1" dirty="0" err="1" smtClean="0">
                <a:latin typeface="Times New Roman" pitchFamily="18" charset="0"/>
                <a:cs typeface="Arial" charset="0"/>
              </a:rPr>
              <a:t>dk</a:t>
            </a:r>
            <a:r>
              <a:rPr lang="en-US" altLang="en-US" dirty="0" smtClean="0">
                <a:latin typeface="Times New Roman" pitchFamily="18" charset="0"/>
                <a:cs typeface="Arial" charset="0"/>
              </a:rPr>
              <a:t> + 1, </a:t>
            </a:r>
            <a:r>
              <a:rPr lang="en-US" altLang="en-US" i="1" dirty="0" err="1" smtClean="0">
                <a:latin typeface="Times New Roman" pitchFamily="18" charset="0"/>
                <a:cs typeface="Arial" charset="0"/>
              </a:rPr>
              <a:t>dk</a:t>
            </a:r>
            <a:r>
              <a:rPr lang="en-US" altLang="en-US" dirty="0" smtClean="0">
                <a:latin typeface="Times New Roman" pitchFamily="18" charset="0"/>
                <a:cs typeface="Arial" charset="0"/>
              </a:rPr>
              <a:t> + 2, ..., </a:t>
            </a:r>
            <a:r>
              <a:rPr lang="en-US" altLang="en-US" i="1" dirty="0" err="1" smtClean="0">
                <a:latin typeface="Times New Roman" pitchFamily="18" charset="0"/>
                <a:cs typeface="Arial" charset="0"/>
              </a:rPr>
              <a:t>dk</a:t>
            </a:r>
            <a:r>
              <a:rPr lang="en-US" altLang="en-US" dirty="0" smtClean="0">
                <a:latin typeface="Times New Roman" pitchFamily="18" charset="0"/>
                <a:cs typeface="Arial" charset="0"/>
              </a:rPr>
              <a:t> + </a:t>
            </a:r>
            <a:r>
              <a:rPr lang="en-US" altLang="en-US" i="1" dirty="0" smtClean="0">
                <a:latin typeface="Times New Roman" pitchFamily="18" charset="0"/>
                <a:cs typeface="Arial" charset="0"/>
              </a:rPr>
              <a:t>d</a:t>
            </a:r>
            <a:endParaRPr lang="en-US" altLang="en-US" dirty="0" smtClean="0">
              <a:latin typeface="Times New Roman" pitchFamily="18" charset="0"/>
              <a:cs typeface="Arial" charset="0"/>
            </a:endParaRPr>
          </a:p>
          <a:p>
            <a:pPr lvl="1"/>
            <a:endParaRPr lang="en-US" altLang="en-US" dirty="0" smtClean="0">
              <a:latin typeface="Arial" charset="0"/>
              <a:cs typeface="Arial" charset="0"/>
            </a:endParaRPr>
          </a:p>
          <a:p>
            <a:pPr lvl="1"/>
            <a:r>
              <a:rPr lang="en-US" altLang="en-US" dirty="0" smtClean="0">
                <a:latin typeface="Arial" charset="0"/>
                <a:cs typeface="Arial" charset="0"/>
              </a:rPr>
              <a:t>The parent of </a:t>
            </a:r>
            <a:r>
              <a:rPr lang="en-US" altLang="en-US" i="1" dirty="0" smtClean="0">
                <a:latin typeface="Times New Roman" pitchFamily="18" charset="0"/>
                <a:cs typeface="Arial" charset="0"/>
              </a:rPr>
              <a:t>k</a:t>
            </a:r>
            <a:r>
              <a:rPr lang="en-US" altLang="en-US" dirty="0" smtClean="0">
                <a:latin typeface="Arial" charset="0"/>
                <a:cs typeface="Arial" charset="0"/>
              </a:rPr>
              <a:t> is at          for </a:t>
            </a:r>
            <a:r>
              <a:rPr lang="en-US" altLang="en-US" i="1" dirty="0" smtClean="0">
                <a:latin typeface="Times New Roman" pitchFamily="18" charset="0"/>
                <a:cs typeface="Arial" charset="0"/>
              </a:rPr>
              <a:t>k</a:t>
            </a:r>
            <a:r>
              <a:rPr lang="en-US" altLang="en-US" dirty="0" smtClean="0">
                <a:latin typeface="Times New Roman" pitchFamily="18" charset="0"/>
                <a:cs typeface="Arial" charset="0"/>
              </a:rPr>
              <a:t> &gt; 0</a:t>
            </a:r>
          </a:p>
        </p:txBody>
      </p:sp>
      <p:graphicFrame>
        <p:nvGraphicFramePr>
          <p:cNvPr id="1026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80612803"/>
              </p:ext>
            </p:extLst>
          </p:nvPr>
        </p:nvGraphicFramePr>
        <p:xfrm>
          <a:off x="3386138" y="4487914"/>
          <a:ext cx="533400" cy="619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1" name="Equation" r:id="rId4" imgW="317160" imgH="368280" progId="Equation.DSMT4">
                  <p:embed/>
                </p:oleObj>
              </mc:Choice>
              <mc:Fallback>
                <p:oleObj name="Equation" r:id="rId4" imgW="317160" imgH="3682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86138" y="4487914"/>
                        <a:ext cx="533400" cy="619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599679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Examples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 smtClean="0">
                <a:latin typeface="Arial" charset="0"/>
                <a:cs typeface="Arial" charset="0"/>
              </a:rPr>
              <a:t>	Example of a binary </a:t>
            </a:r>
            <a:r>
              <a:rPr lang="en-US" altLang="en-US" dirty="0">
                <a:latin typeface="Arial" charset="0"/>
                <a:cs typeface="Arial" charset="0"/>
              </a:rPr>
              <a:t>min-</a:t>
            </a:r>
            <a:r>
              <a:rPr lang="en-US" altLang="en-US" dirty="0" smtClean="0">
                <a:latin typeface="Arial" charset="0"/>
                <a:cs typeface="Arial" charset="0"/>
              </a:rPr>
              <a:t>heap:</a:t>
            </a:r>
          </a:p>
        </p:txBody>
      </p:sp>
      <p:pic>
        <p:nvPicPr>
          <p:cNvPr id="15364" name="Picture 8" descr="b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975" y="2357438"/>
            <a:ext cx="4462463" cy="158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7097225"/>
              </p:ext>
            </p:extLst>
          </p:nvPr>
        </p:nvGraphicFramePr>
        <p:xfrm>
          <a:off x="179388" y="4581525"/>
          <a:ext cx="8785224" cy="70079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88068"/>
                <a:gridCol w="488068"/>
                <a:gridCol w="488068"/>
                <a:gridCol w="488068"/>
                <a:gridCol w="488068"/>
                <a:gridCol w="488068"/>
                <a:gridCol w="488068"/>
                <a:gridCol w="488068"/>
                <a:gridCol w="488068"/>
                <a:gridCol w="488068"/>
                <a:gridCol w="488068"/>
                <a:gridCol w="488068"/>
                <a:gridCol w="488068"/>
                <a:gridCol w="488068"/>
                <a:gridCol w="488068"/>
                <a:gridCol w="488068"/>
                <a:gridCol w="488068"/>
                <a:gridCol w="488068"/>
              </a:tblGrid>
              <a:tr h="304386"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0</a:t>
                      </a:r>
                      <a:endParaRPr lang="en-CA" sz="1400" dirty="0"/>
                    </a:p>
                  </a:txBody>
                  <a:tcPr marL="91443" marR="91443" marT="45658" marB="4565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1</a:t>
                      </a:r>
                      <a:endParaRPr lang="en-CA" sz="1400" dirty="0"/>
                    </a:p>
                  </a:txBody>
                  <a:tcPr marL="91443" marR="91443" marT="45658" marB="4565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2</a:t>
                      </a:r>
                      <a:endParaRPr lang="en-CA" sz="1400" dirty="0"/>
                    </a:p>
                  </a:txBody>
                  <a:tcPr marL="91443" marR="91443" marT="45658" marB="4565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3</a:t>
                      </a:r>
                      <a:endParaRPr lang="en-CA" sz="1400" dirty="0"/>
                    </a:p>
                  </a:txBody>
                  <a:tcPr marL="91443" marR="91443" marT="45658" marB="4565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4</a:t>
                      </a:r>
                      <a:endParaRPr lang="en-CA" sz="1400" dirty="0"/>
                    </a:p>
                  </a:txBody>
                  <a:tcPr marL="91443" marR="91443" marT="45658" marB="4565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5</a:t>
                      </a:r>
                      <a:endParaRPr lang="en-CA" sz="1400" dirty="0"/>
                    </a:p>
                  </a:txBody>
                  <a:tcPr marL="91443" marR="91443" marT="45658" marB="4565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6</a:t>
                      </a:r>
                      <a:endParaRPr lang="en-CA" sz="1400" dirty="0"/>
                    </a:p>
                  </a:txBody>
                  <a:tcPr marL="91443" marR="91443" marT="45658" marB="4565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7</a:t>
                      </a:r>
                      <a:endParaRPr lang="en-CA" sz="1400" dirty="0"/>
                    </a:p>
                  </a:txBody>
                  <a:tcPr marL="91443" marR="91443" marT="45658" marB="4565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8</a:t>
                      </a:r>
                      <a:endParaRPr lang="en-CA" sz="1400" dirty="0"/>
                    </a:p>
                  </a:txBody>
                  <a:tcPr marL="91443" marR="91443" marT="45658" marB="4565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9</a:t>
                      </a:r>
                      <a:endParaRPr lang="en-CA" sz="1400" dirty="0"/>
                    </a:p>
                  </a:txBody>
                  <a:tcPr marL="91443" marR="91443" marT="45658" marB="4565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10</a:t>
                      </a:r>
                      <a:endParaRPr lang="en-CA" sz="1400" dirty="0"/>
                    </a:p>
                  </a:txBody>
                  <a:tcPr marL="91443" marR="91443" marT="45658" marB="4565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11</a:t>
                      </a:r>
                      <a:endParaRPr lang="en-CA" sz="1400" dirty="0"/>
                    </a:p>
                  </a:txBody>
                  <a:tcPr marL="91443" marR="91443" marT="45658" marB="4565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12</a:t>
                      </a:r>
                      <a:endParaRPr lang="en-CA" sz="1400" dirty="0"/>
                    </a:p>
                  </a:txBody>
                  <a:tcPr marL="91443" marR="91443" marT="45658" marB="4565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13</a:t>
                      </a:r>
                      <a:endParaRPr lang="en-CA" sz="1400" dirty="0"/>
                    </a:p>
                  </a:txBody>
                  <a:tcPr marL="91443" marR="91443" marT="45658" marB="4565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14</a:t>
                      </a:r>
                      <a:endParaRPr lang="en-CA" sz="1400" dirty="0"/>
                    </a:p>
                  </a:txBody>
                  <a:tcPr marL="91443" marR="91443" marT="45658" marB="4565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15</a:t>
                      </a:r>
                      <a:endParaRPr lang="en-CA" sz="1400" dirty="0"/>
                    </a:p>
                  </a:txBody>
                  <a:tcPr marL="91443" marR="91443" marT="45658" marB="4565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16</a:t>
                      </a:r>
                      <a:endParaRPr lang="en-CA" sz="1400" dirty="0"/>
                    </a:p>
                  </a:txBody>
                  <a:tcPr marL="91443" marR="91443" marT="45658" marB="4565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17</a:t>
                      </a:r>
                      <a:endParaRPr lang="en-CA" sz="1400" dirty="0"/>
                    </a:p>
                  </a:txBody>
                  <a:tcPr marL="91443" marR="91443" marT="45658" marB="4565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95702">
                <a:tc>
                  <a:txBody>
                    <a:bodyPr/>
                    <a:lstStyle/>
                    <a:p>
                      <a:pPr algn="r"/>
                      <a:r>
                        <a:rPr lang="en-CA" sz="2000" dirty="0" smtClean="0"/>
                        <a:t>2</a:t>
                      </a:r>
                      <a:endParaRPr lang="en-CA" sz="2000" dirty="0"/>
                    </a:p>
                  </a:txBody>
                  <a:tcPr marL="91443" marR="91443" marT="45658" marB="4565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2000" dirty="0" smtClean="0"/>
                        <a:t>5</a:t>
                      </a:r>
                      <a:endParaRPr lang="en-CA" sz="2000" dirty="0"/>
                    </a:p>
                  </a:txBody>
                  <a:tcPr marL="91443" marR="91443" marT="45658" marB="4565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2000" dirty="0" smtClean="0"/>
                        <a:t>4</a:t>
                      </a:r>
                      <a:endParaRPr lang="en-CA" sz="2000" dirty="0"/>
                    </a:p>
                  </a:txBody>
                  <a:tcPr marL="91443" marR="91443" marT="45658" marB="4565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2000" dirty="0" smtClean="0"/>
                        <a:t>16</a:t>
                      </a:r>
                      <a:endParaRPr lang="en-CA" sz="2000" dirty="0"/>
                    </a:p>
                  </a:txBody>
                  <a:tcPr marL="91443" marR="91443" marT="45658" marB="4565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2000" dirty="0" smtClean="0"/>
                        <a:t>7</a:t>
                      </a:r>
                      <a:endParaRPr lang="en-CA" sz="2000" dirty="0"/>
                    </a:p>
                  </a:txBody>
                  <a:tcPr marL="91443" marR="91443" marT="45658" marB="4565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2000" dirty="0" smtClean="0"/>
                        <a:t>9</a:t>
                      </a:r>
                      <a:endParaRPr lang="en-CA" sz="2000" dirty="0"/>
                    </a:p>
                  </a:txBody>
                  <a:tcPr marL="91443" marR="91443" marT="45658" marB="4565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2000" dirty="0" smtClean="0"/>
                        <a:t>11</a:t>
                      </a:r>
                      <a:endParaRPr lang="en-CA" sz="2000" dirty="0"/>
                    </a:p>
                  </a:txBody>
                  <a:tcPr marL="91443" marR="91443" marT="45658" marB="4565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2000" dirty="0" smtClean="0"/>
                        <a:t>15</a:t>
                      </a:r>
                      <a:endParaRPr lang="en-CA" sz="2000" dirty="0"/>
                    </a:p>
                  </a:txBody>
                  <a:tcPr marL="91443" marR="91443" marT="45658" marB="4565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2000" dirty="0" smtClean="0"/>
                        <a:t>31</a:t>
                      </a:r>
                      <a:endParaRPr lang="en-CA" sz="2000" dirty="0"/>
                    </a:p>
                  </a:txBody>
                  <a:tcPr marL="91443" marR="91443" marT="45658" marB="4565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2000" dirty="0" smtClean="0"/>
                        <a:t>27</a:t>
                      </a:r>
                      <a:endParaRPr lang="en-CA" sz="2000" dirty="0"/>
                    </a:p>
                  </a:txBody>
                  <a:tcPr marL="91443" marR="91443" marT="45658" marB="4565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2000" dirty="0" smtClean="0"/>
                        <a:t>12</a:t>
                      </a:r>
                      <a:endParaRPr lang="en-CA" sz="2000" dirty="0"/>
                    </a:p>
                  </a:txBody>
                  <a:tcPr marL="91443" marR="91443" marT="45658" marB="4565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2000" dirty="0" smtClean="0"/>
                        <a:t>26</a:t>
                      </a:r>
                      <a:endParaRPr lang="en-CA" sz="2000" dirty="0"/>
                    </a:p>
                  </a:txBody>
                  <a:tcPr marL="91443" marR="91443" marT="45658" marB="4565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2000" dirty="0" smtClean="0"/>
                        <a:t>35</a:t>
                      </a:r>
                      <a:endParaRPr lang="en-CA" sz="2000" dirty="0"/>
                    </a:p>
                  </a:txBody>
                  <a:tcPr marL="91443" marR="91443" marT="45658" marB="4565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2000" dirty="0" smtClean="0"/>
                        <a:t>23</a:t>
                      </a:r>
                      <a:endParaRPr lang="en-CA" sz="2000" dirty="0"/>
                    </a:p>
                  </a:txBody>
                  <a:tcPr marL="91443" marR="91443" marT="45658" marB="4565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2000" dirty="0" smtClean="0"/>
                        <a:t>14</a:t>
                      </a:r>
                      <a:endParaRPr lang="en-CA" sz="2000" dirty="0"/>
                    </a:p>
                  </a:txBody>
                  <a:tcPr marL="91443" marR="91443" marT="45658" marB="4565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2000" dirty="0" smtClean="0"/>
                        <a:t>18</a:t>
                      </a:r>
                      <a:endParaRPr lang="en-CA" sz="2000" dirty="0"/>
                    </a:p>
                  </a:txBody>
                  <a:tcPr marL="91443" marR="91443" marT="45658" marB="4565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2000" dirty="0" smtClean="0"/>
                        <a:t>17</a:t>
                      </a:r>
                      <a:endParaRPr lang="en-CA" sz="2000" dirty="0"/>
                    </a:p>
                  </a:txBody>
                  <a:tcPr marL="91443" marR="91443" marT="45658" marB="4565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2000" dirty="0" smtClean="0"/>
                        <a:t>42</a:t>
                      </a:r>
                      <a:endParaRPr lang="en-CA" sz="2000" dirty="0"/>
                    </a:p>
                  </a:txBody>
                  <a:tcPr marL="91443" marR="91443" marT="45658" marB="4565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743504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Examples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 smtClean="0">
                <a:latin typeface="Arial" charset="0"/>
                <a:cs typeface="Arial" charset="0"/>
              </a:rPr>
              <a:t>	The same 18 elements in a ternary min-heap:</a:t>
            </a:r>
          </a:p>
        </p:txBody>
      </p:sp>
      <p:pic>
        <p:nvPicPr>
          <p:cNvPr id="16388" name="Picture 8" descr="b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7775" y="2379663"/>
            <a:ext cx="6524625" cy="1198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3767372"/>
              </p:ext>
            </p:extLst>
          </p:nvPr>
        </p:nvGraphicFramePr>
        <p:xfrm>
          <a:off x="179388" y="4581525"/>
          <a:ext cx="8785224" cy="70079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88068"/>
                <a:gridCol w="488068"/>
                <a:gridCol w="488068"/>
                <a:gridCol w="488068"/>
                <a:gridCol w="488068"/>
                <a:gridCol w="488068"/>
                <a:gridCol w="488068"/>
                <a:gridCol w="488068"/>
                <a:gridCol w="488068"/>
                <a:gridCol w="488068"/>
                <a:gridCol w="488068"/>
                <a:gridCol w="488068"/>
                <a:gridCol w="488068"/>
                <a:gridCol w="488068"/>
                <a:gridCol w="488068"/>
                <a:gridCol w="488068"/>
                <a:gridCol w="488068"/>
                <a:gridCol w="488068"/>
              </a:tblGrid>
              <a:tr h="304386"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0</a:t>
                      </a:r>
                      <a:endParaRPr lang="en-CA" sz="1400" dirty="0"/>
                    </a:p>
                  </a:txBody>
                  <a:tcPr marL="91443" marR="91443" marT="45658" marB="4565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1</a:t>
                      </a:r>
                      <a:endParaRPr lang="en-CA" sz="1400" dirty="0"/>
                    </a:p>
                  </a:txBody>
                  <a:tcPr marL="91443" marR="91443" marT="45658" marB="4565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2</a:t>
                      </a:r>
                      <a:endParaRPr lang="en-CA" sz="1400" dirty="0"/>
                    </a:p>
                  </a:txBody>
                  <a:tcPr marL="91443" marR="91443" marT="45658" marB="4565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3</a:t>
                      </a:r>
                      <a:endParaRPr lang="en-CA" sz="1400" dirty="0"/>
                    </a:p>
                  </a:txBody>
                  <a:tcPr marL="91443" marR="91443" marT="45658" marB="4565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4</a:t>
                      </a:r>
                      <a:endParaRPr lang="en-CA" sz="1400" dirty="0"/>
                    </a:p>
                  </a:txBody>
                  <a:tcPr marL="91443" marR="91443" marT="45658" marB="4565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5</a:t>
                      </a:r>
                      <a:endParaRPr lang="en-CA" sz="1400" dirty="0"/>
                    </a:p>
                  </a:txBody>
                  <a:tcPr marL="91443" marR="91443" marT="45658" marB="4565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6</a:t>
                      </a:r>
                      <a:endParaRPr lang="en-CA" sz="1400" dirty="0"/>
                    </a:p>
                  </a:txBody>
                  <a:tcPr marL="91443" marR="91443" marT="45658" marB="4565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7</a:t>
                      </a:r>
                      <a:endParaRPr lang="en-CA" sz="1400" dirty="0"/>
                    </a:p>
                  </a:txBody>
                  <a:tcPr marL="91443" marR="91443" marT="45658" marB="4565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8</a:t>
                      </a:r>
                      <a:endParaRPr lang="en-CA" sz="1400" dirty="0"/>
                    </a:p>
                  </a:txBody>
                  <a:tcPr marL="91443" marR="91443" marT="45658" marB="4565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9</a:t>
                      </a:r>
                      <a:endParaRPr lang="en-CA" sz="1400" dirty="0"/>
                    </a:p>
                  </a:txBody>
                  <a:tcPr marL="91443" marR="91443" marT="45658" marB="4565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10</a:t>
                      </a:r>
                      <a:endParaRPr lang="en-CA" sz="1400" dirty="0"/>
                    </a:p>
                  </a:txBody>
                  <a:tcPr marL="91443" marR="91443" marT="45658" marB="4565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11</a:t>
                      </a:r>
                      <a:endParaRPr lang="en-CA" sz="1400" dirty="0"/>
                    </a:p>
                  </a:txBody>
                  <a:tcPr marL="91443" marR="91443" marT="45658" marB="4565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12</a:t>
                      </a:r>
                      <a:endParaRPr lang="en-CA" sz="1400" dirty="0"/>
                    </a:p>
                  </a:txBody>
                  <a:tcPr marL="91443" marR="91443" marT="45658" marB="4565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13</a:t>
                      </a:r>
                      <a:endParaRPr lang="en-CA" sz="1400" dirty="0"/>
                    </a:p>
                  </a:txBody>
                  <a:tcPr marL="91443" marR="91443" marT="45658" marB="4565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14</a:t>
                      </a:r>
                      <a:endParaRPr lang="en-CA" sz="1400" dirty="0"/>
                    </a:p>
                  </a:txBody>
                  <a:tcPr marL="91443" marR="91443" marT="45658" marB="4565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15</a:t>
                      </a:r>
                      <a:endParaRPr lang="en-CA" sz="1400" dirty="0"/>
                    </a:p>
                  </a:txBody>
                  <a:tcPr marL="91443" marR="91443" marT="45658" marB="4565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16</a:t>
                      </a:r>
                      <a:endParaRPr lang="en-CA" sz="1400" dirty="0"/>
                    </a:p>
                  </a:txBody>
                  <a:tcPr marL="91443" marR="91443" marT="45658" marB="4565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17</a:t>
                      </a:r>
                      <a:endParaRPr lang="en-CA" sz="1400" dirty="0"/>
                    </a:p>
                  </a:txBody>
                  <a:tcPr marL="91443" marR="91443" marT="45658" marB="4565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95702">
                <a:tc>
                  <a:txBody>
                    <a:bodyPr/>
                    <a:lstStyle/>
                    <a:p>
                      <a:pPr algn="r"/>
                      <a:r>
                        <a:rPr lang="en-CA" sz="2000" dirty="0" smtClean="0"/>
                        <a:t>2</a:t>
                      </a:r>
                      <a:endParaRPr lang="en-CA" sz="2000" dirty="0"/>
                    </a:p>
                  </a:txBody>
                  <a:tcPr marL="91443" marR="91443" marT="45658" marB="4565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2000" dirty="0" smtClean="0"/>
                        <a:t>11</a:t>
                      </a:r>
                      <a:endParaRPr lang="en-CA" sz="2000" dirty="0"/>
                    </a:p>
                  </a:txBody>
                  <a:tcPr marL="91443" marR="91443" marT="45658" marB="4565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2000" dirty="0" smtClean="0"/>
                        <a:t>4</a:t>
                      </a:r>
                      <a:endParaRPr lang="en-CA" sz="2000" dirty="0"/>
                    </a:p>
                  </a:txBody>
                  <a:tcPr marL="91443" marR="91443" marT="45658" marB="4565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2000" dirty="0" smtClean="0"/>
                        <a:t>5</a:t>
                      </a:r>
                      <a:endParaRPr lang="en-CA" sz="2000" dirty="0"/>
                    </a:p>
                  </a:txBody>
                  <a:tcPr marL="91443" marR="91443" marT="45658" marB="4565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2000" dirty="0" smtClean="0"/>
                        <a:t>12</a:t>
                      </a:r>
                      <a:endParaRPr lang="en-CA" sz="2000" dirty="0"/>
                    </a:p>
                  </a:txBody>
                  <a:tcPr marL="91443" marR="91443" marT="45658" marB="4565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2000" dirty="0" smtClean="0"/>
                        <a:t>17</a:t>
                      </a:r>
                      <a:endParaRPr lang="en-CA" sz="2000" dirty="0"/>
                    </a:p>
                  </a:txBody>
                  <a:tcPr marL="91443" marR="91443" marT="45658" marB="4565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2000" dirty="0" smtClean="0"/>
                        <a:t>14</a:t>
                      </a:r>
                      <a:endParaRPr lang="en-CA" sz="2000" dirty="0"/>
                    </a:p>
                  </a:txBody>
                  <a:tcPr marL="91443" marR="91443" marT="45658" marB="4565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2000" dirty="0" smtClean="0"/>
                        <a:t>18</a:t>
                      </a:r>
                      <a:endParaRPr lang="en-CA" sz="2000" dirty="0"/>
                    </a:p>
                  </a:txBody>
                  <a:tcPr marL="91443" marR="91443" marT="45658" marB="4565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2000" dirty="0" smtClean="0"/>
                        <a:t>31</a:t>
                      </a:r>
                      <a:endParaRPr lang="en-CA" sz="2000" dirty="0"/>
                    </a:p>
                  </a:txBody>
                  <a:tcPr marL="91443" marR="91443" marT="45658" marB="4565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2000" dirty="0" smtClean="0"/>
                        <a:t>27</a:t>
                      </a:r>
                      <a:endParaRPr lang="en-CA" sz="2000" dirty="0"/>
                    </a:p>
                  </a:txBody>
                  <a:tcPr marL="91443" marR="91443" marT="45658" marB="4565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2000" dirty="0" smtClean="0"/>
                        <a:t>7</a:t>
                      </a:r>
                      <a:endParaRPr lang="en-CA" sz="2000" dirty="0"/>
                    </a:p>
                  </a:txBody>
                  <a:tcPr marL="91443" marR="91443" marT="45658" marB="4565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2000" dirty="0" smtClean="0"/>
                        <a:t>9</a:t>
                      </a:r>
                      <a:endParaRPr lang="en-CA" sz="2000" dirty="0"/>
                    </a:p>
                  </a:txBody>
                  <a:tcPr marL="91443" marR="91443" marT="45658" marB="4565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2000" dirty="0" smtClean="0"/>
                        <a:t>35</a:t>
                      </a:r>
                      <a:endParaRPr lang="en-CA" sz="2000" dirty="0"/>
                    </a:p>
                  </a:txBody>
                  <a:tcPr marL="91443" marR="91443" marT="45658" marB="4565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2000" dirty="0" smtClean="0"/>
                        <a:t>23</a:t>
                      </a:r>
                      <a:endParaRPr lang="en-CA" sz="2000" dirty="0"/>
                    </a:p>
                  </a:txBody>
                  <a:tcPr marL="91443" marR="91443" marT="45658" marB="4565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2000" dirty="0" smtClean="0"/>
                        <a:t>16</a:t>
                      </a:r>
                      <a:endParaRPr lang="en-CA" sz="2000" dirty="0"/>
                    </a:p>
                  </a:txBody>
                  <a:tcPr marL="91443" marR="91443" marT="45658" marB="4565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2000" dirty="0" smtClean="0"/>
                        <a:t>15</a:t>
                      </a:r>
                      <a:endParaRPr lang="en-CA" sz="2000" dirty="0"/>
                    </a:p>
                  </a:txBody>
                  <a:tcPr marL="91443" marR="91443" marT="45658" marB="4565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2000" dirty="0" smtClean="0"/>
                        <a:t>26</a:t>
                      </a:r>
                      <a:endParaRPr lang="en-CA" sz="2000" dirty="0"/>
                    </a:p>
                  </a:txBody>
                  <a:tcPr marL="91443" marR="91443" marT="45658" marB="4565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2000" dirty="0" smtClean="0"/>
                        <a:t>42</a:t>
                      </a:r>
                      <a:endParaRPr lang="en-CA" sz="2000" dirty="0"/>
                    </a:p>
                  </a:txBody>
                  <a:tcPr marL="91443" marR="91443" marT="45658" marB="4565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19648415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21998</TotalTime>
  <Words>461</Words>
  <Application>Microsoft Office PowerPoint</Application>
  <PresentationFormat>On-screen Show (4:3)</PresentationFormat>
  <Paragraphs>370</Paragraphs>
  <Slides>24</Slides>
  <Notes>24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6" baseType="lpstr">
      <vt:lpstr>Custom Design</vt:lpstr>
      <vt:lpstr>Equation</vt:lpstr>
      <vt:lpstr>PowerPoint Presentation</vt:lpstr>
      <vt:lpstr>Outline</vt:lpstr>
      <vt:lpstr>Definition</vt:lpstr>
      <vt:lpstr>d-ary heaps as complete N-ary trees</vt:lpstr>
      <vt:lpstr>d-ary heaps as complete N-ary trees</vt:lpstr>
      <vt:lpstr>d-ary heaps as complete N-ary trees</vt:lpstr>
      <vt:lpstr>d-ary heaps as complete N-ary trees</vt:lpstr>
      <vt:lpstr>Examples</vt:lpstr>
      <vt:lpstr>Examples</vt:lpstr>
      <vt:lpstr>Examples</vt:lpstr>
      <vt:lpstr>Examples</vt:lpstr>
      <vt:lpstr>Properties</vt:lpstr>
      <vt:lpstr>Properties</vt:lpstr>
      <vt:lpstr>Relative Speed</vt:lpstr>
      <vt:lpstr>Relative Speed</vt:lpstr>
      <vt:lpstr>Relative Speed</vt:lpstr>
      <vt:lpstr>Relative Speed</vt:lpstr>
      <vt:lpstr>Relative Speed</vt:lpstr>
      <vt:lpstr>Relative Speed</vt:lpstr>
      <vt:lpstr>Relative Speed</vt:lpstr>
      <vt:lpstr>Cache</vt:lpstr>
      <vt:lpstr>Summary</vt:lpstr>
      <vt:lpstr>References</vt:lpstr>
      <vt:lpstr>Usage Notes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ECE 250 Algorithms and Data Structures</dc:title>
  <dc:creator>dwharder</dc:creator>
  <cp:lastModifiedBy>Douglas Wilhelm Harder</cp:lastModifiedBy>
  <cp:revision>491</cp:revision>
  <dcterms:created xsi:type="dcterms:W3CDTF">2009-09-11T23:00:44Z</dcterms:created>
  <dcterms:modified xsi:type="dcterms:W3CDTF">2014-04-15T14:31:26Z</dcterms:modified>
</cp:coreProperties>
</file>